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11/28/2019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zabljak.me/docs/1572606691-Katalog%20lokacija%20ponuda%20industrijskog%20zemljista%20u%20%20Opstini%20Zabljak-Catalog%20of%20location%20offers%20of%20industrial%20land%20%20in%20the%20%20Municipality%20of%20%20Zabljak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zniszona.me/program-podsticaja-razvoja-biznisa-biznis-zone/" TargetMode="External"/><Relationship Id="rId2" Type="http://schemas.openxmlformats.org/officeDocument/2006/relationships/hyperlink" Target="http://www.mipa.co.me/files/documents/1513766929-Uredba%20o%20podsticanju%20direktnih%20investicija%2028122015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rfcg.me/me/2015-01-13-12-23-55/program-podrske-za-modernizaciju-industrije" TargetMode="External"/><Relationship Id="rId5" Type="http://schemas.openxmlformats.org/officeDocument/2006/relationships/hyperlink" Target="http://www.azzk.me/dp/doc/Rjesenja/2017/2017-02-17_MEK_klasteri%202017.pdf" TargetMode="External"/><Relationship Id="rId4" Type="http://schemas.openxmlformats.org/officeDocument/2006/relationships/hyperlink" Target="http://www.podaci.net/_gCGO/propis/Uredba_o_subvencijama/U-szoknl04v1211-1340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err="1" smtClean="0"/>
              <a:t>prezentacija</a:t>
            </a:r>
            <a:r>
              <a:rPr lang="en-GB" sz="3600" dirty="0" smtClean="0"/>
              <a:t> </a:t>
            </a:r>
            <a:r>
              <a:rPr lang="en-GB" sz="3600" dirty="0" err="1" smtClean="0"/>
              <a:t>industijskih</a:t>
            </a:r>
            <a:r>
              <a:rPr lang="en-GB" sz="3600" dirty="0" smtClean="0"/>
              <a:t> </a:t>
            </a:r>
            <a:r>
              <a:rPr lang="en-GB" sz="3600" dirty="0" err="1" smtClean="0"/>
              <a:t>potencijala</a:t>
            </a:r>
            <a:r>
              <a:rPr lang="en-GB" sz="3600" dirty="0" smtClean="0"/>
              <a:t> </a:t>
            </a:r>
            <a:r>
              <a:rPr lang="en-GB" sz="3600" smtClean="0"/>
              <a:t>žabljaka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881092"/>
            <a:ext cx="7891272" cy="1081825"/>
          </a:xfrm>
        </p:spPr>
        <p:txBody>
          <a:bodyPr/>
          <a:lstStyle/>
          <a:p>
            <a:r>
              <a:rPr lang="en-GB" dirty="0" smtClean="0"/>
              <a:t>                                   </a:t>
            </a:r>
            <a:r>
              <a:rPr lang="en-GB" sz="3200" dirty="0" err="1" smtClean="0"/>
              <a:t>novembar</a:t>
            </a:r>
            <a:r>
              <a:rPr lang="en-GB" sz="3200" dirty="0" smtClean="0"/>
              <a:t> 2019.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604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Zašto </a:t>
            </a:r>
            <a:r>
              <a:rPr lang="en-GB" sz="3600" dirty="0" err="1"/>
              <a:t>investirati</a:t>
            </a:r>
            <a:r>
              <a:rPr lang="en-GB" sz="3600" dirty="0"/>
              <a:t> u </a:t>
            </a:r>
            <a:r>
              <a:rPr lang="en-GB" sz="3600" dirty="0" err="1"/>
              <a:t>Žabljak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sz="2800" b="1" dirty="0" err="1"/>
              <a:t>Olakšice</a:t>
            </a:r>
            <a:r>
              <a:rPr lang="en-GB" sz="2800" b="1" dirty="0"/>
              <a:t> </a:t>
            </a:r>
            <a:r>
              <a:rPr lang="en-GB" sz="2800" b="1" dirty="0" err="1"/>
              <a:t>koje</a:t>
            </a:r>
            <a:r>
              <a:rPr lang="en-GB" sz="2800" b="1" dirty="0"/>
              <a:t> </a:t>
            </a:r>
            <a:r>
              <a:rPr lang="en-GB" sz="2800" b="1" dirty="0" err="1"/>
              <a:t>Opština</a:t>
            </a:r>
            <a:r>
              <a:rPr lang="en-GB" sz="2800" b="1" dirty="0"/>
              <a:t> </a:t>
            </a:r>
            <a:r>
              <a:rPr lang="en-GB" sz="2800" b="1" dirty="0" err="1"/>
              <a:t>Žabljak</a:t>
            </a:r>
            <a:r>
              <a:rPr lang="en-GB" sz="2800" b="1" dirty="0"/>
              <a:t> </a:t>
            </a:r>
            <a:r>
              <a:rPr lang="en-GB" sz="2800" b="1" dirty="0" err="1"/>
              <a:t>nudi</a:t>
            </a:r>
            <a:endParaRPr lang="en-GB" sz="2800" b="1" dirty="0"/>
          </a:p>
          <a:p>
            <a:pPr algn="just"/>
            <a:r>
              <a:rPr lang="en-GB" b="1" dirty="0"/>
              <a:t> </a:t>
            </a:r>
            <a:r>
              <a:rPr lang="sl-SI" b="1" dirty="0"/>
              <a:t>Stopa poreza na nepokretnosti po Zakonu o porezu na nepokretnosti („Sl. list RCG“ 65/01, 69/03 i“ Sl. list CG“ br. 75/10, 9/15 i 44/17)je proporcionalna i iznosi od 0.25% do 1.00% tržišne vrijednosti nepokretnosti</a:t>
            </a:r>
            <a:r>
              <a:rPr lang="en-GB" b="1" dirty="0"/>
              <a:t>;</a:t>
            </a:r>
          </a:p>
          <a:p>
            <a:pPr algn="just"/>
            <a:r>
              <a:rPr lang="pl-PL" b="1" dirty="0"/>
              <a:t> </a:t>
            </a:r>
            <a:r>
              <a:rPr lang="sl-SI" b="1" dirty="0"/>
              <a:t>Po važećoj Odluci o porezu na nepokretnosti  Opštine Žabljak, poreske stope su minimalne</a:t>
            </a:r>
            <a:r>
              <a:rPr lang="en-GB" b="1" dirty="0"/>
              <a:t>;</a:t>
            </a:r>
            <a:r>
              <a:rPr lang="pl-PL" b="1" dirty="0"/>
              <a:t> </a:t>
            </a:r>
            <a:endParaRPr lang="en-GB" b="1" dirty="0"/>
          </a:p>
          <a:p>
            <a:pPr algn="just"/>
            <a:r>
              <a:rPr lang="sl-SI" b="1" dirty="0"/>
              <a:t>Stope poreza se kreću u rasponu od 0,25% za stambene objekte u izgradnji,do stope od 0,54% za sekundarne stambene objekte</a:t>
            </a:r>
            <a:r>
              <a:rPr lang="en-GB" b="1" dirty="0"/>
              <a:t>;</a:t>
            </a:r>
          </a:p>
          <a:p>
            <a:pPr algn="just"/>
            <a:r>
              <a:rPr lang="pl-PL" b="1" dirty="0"/>
              <a:t>  </a:t>
            </a:r>
            <a:r>
              <a:rPr lang="sl-SI" b="1" dirty="0"/>
              <a:t>Što se tiče objekata važnih za investicije i razvoj biznisa, stope su takođe veoma niske, imajući u vidu da je iste po zakonu moguće definisati i do 1%:</a:t>
            </a:r>
            <a:endParaRPr lang="en-GB" b="1" dirty="0"/>
          </a:p>
          <a:p>
            <a:pPr algn="just"/>
            <a:r>
              <a:rPr lang="sl-SI" sz="1800" b="1" dirty="0"/>
              <a:t>Za poslovne objekte i poslovne prostorije (poslovne zgrade, poslovne prostorije i stanovi pretvoreni u poslovne prostorije)……………………………………………………… 0,41</a:t>
            </a:r>
            <a:r>
              <a:rPr lang="en-GB" sz="1800" b="1" dirty="0"/>
              <a:t>%</a:t>
            </a:r>
          </a:p>
          <a:p>
            <a:pPr algn="just"/>
            <a:r>
              <a:rPr lang="sl-SI" sz="1800" b="1" dirty="0"/>
              <a:t>Za proizvodne objekte (hale i drugi prostori za obavlj</a:t>
            </a:r>
            <a:r>
              <a:rPr lang="en-GB" sz="1800" b="1" dirty="0"/>
              <a:t>a</a:t>
            </a:r>
            <a:r>
              <a:rPr lang="sl-SI" sz="1800" b="1" dirty="0"/>
              <a:t>nje proizvodne djelatnosti)......................................................................................................................... 0,31% </a:t>
            </a:r>
            <a:endParaRPr lang="en-GB" sz="1800" b="1" dirty="0"/>
          </a:p>
          <a:p>
            <a:pPr algn="just"/>
            <a:r>
              <a:rPr lang="sl-SI" sz="1800" b="1" dirty="0"/>
              <a:t>Za stovarišta i skladišta ....................................................................................................0,26%</a:t>
            </a:r>
            <a:endParaRPr lang="en-GB" sz="18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479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Zašto </a:t>
            </a:r>
            <a:r>
              <a:rPr lang="en-GB" sz="3600" dirty="0" err="1"/>
              <a:t>investirati</a:t>
            </a:r>
            <a:r>
              <a:rPr lang="en-GB" sz="3600" dirty="0"/>
              <a:t> u </a:t>
            </a:r>
            <a:r>
              <a:rPr lang="en-GB" sz="3600" dirty="0" err="1"/>
              <a:t>Žabljak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b="1" dirty="0" err="1"/>
              <a:t>Olakšice</a:t>
            </a:r>
            <a:r>
              <a:rPr lang="en-GB" sz="3600" b="1" dirty="0"/>
              <a:t> </a:t>
            </a:r>
            <a:r>
              <a:rPr lang="en-GB" sz="3600" b="1" dirty="0" err="1"/>
              <a:t>koje</a:t>
            </a:r>
            <a:r>
              <a:rPr lang="en-GB" sz="3600" b="1" dirty="0"/>
              <a:t> </a:t>
            </a:r>
            <a:r>
              <a:rPr lang="en-GB" sz="3600" b="1" dirty="0" err="1"/>
              <a:t>Opština</a:t>
            </a:r>
            <a:r>
              <a:rPr lang="en-GB" sz="3600" b="1" dirty="0"/>
              <a:t> </a:t>
            </a:r>
            <a:r>
              <a:rPr lang="en-GB" sz="3600" b="1" dirty="0" err="1"/>
              <a:t>Žabljak</a:t>
            </a:r>
            <a:r>
              <a:rPr lang="en-GB" sz="3600" b="1" dirty="0"/>
              <a:t> </a:t>
            </a:r>
            <a:r>
              <a:rPr lang="en-GB" sz="3600" b="1" dirty="0" err="1"/>
              <a:t>nudi</a:t>
            </a:r>
            <a:endParaRPr lang="en-GB" sz="3600" b="1" dirty="0"/>
          </a:p>
          <a:p>
            <a:r>
              <a:rPr lang="sl-SI" b="1" dirty="0"/>
              <a:t>Opštinskom odlukom o porezu na nepokretnosti predviđena su i umanjenja poreske stope</a:t>
            </a:r>
            <a:r>
              <a:rPr lang="sl-SI" dirty="0"/>
              <a:t>:</a:t>
            </a:r>
            <a:endParaRPr lang="en-GB" dirty="0"/>
          </a:p>
          <a:p>
            <a:r>
              <a:rPr lang="sl-SI" b="1" dirty="0"/>
              <a:t>-za ugostiteljski objekat koji se nalazi u zoni prioritetnog turističkog lokaliteta, u skladu sa propisima Vlade, koji je u funkciji 12 mjeseci u godini, poreska stopa može se umanjiti:</a:t>
            </a:r>
            <a:endParaRPr lang="en-GB" b="1" dirty="0"/>
          </a:p>
          <a:p>
            <a:r>
              <a:rPr lang="sl-SI" b="1" dirty="0"/>
              <a:t>za ugostiteljski objekat: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- kategorije 4 **** ........................ 20 % </a:t>
            </a:r>
            <a:endParaRPr lang="en-GB" b="1" dirty="0"/>
          </a:p>
          <a:p>
            <a:pPr marL="0" indent="0">
              <a:buNone/>
            </a:pPr>
            <a:r>
              <a:rPr lang="en-GB" b="1" dirty="0"/>
              <a:t>       </a:t>
            </a:r>
            <a:r>
              <a:rPr lang="sl-SI" b="1" dirty="0"/>
              <a:t>- kategorije preko 4 **** ............... 50 %</a:t>
            </a:r>
            <a:endParaRPr lang="en-GB" b="1" dirty="0"/>
          </a:p>
          <a:p>
            <a:r>
              <a:rPr lang="en-GB" b="1" dirty="0" err="1"/>
              <a:t>Plaćanja</a:t>
            </a:r>
            <a:r>
              <a:rPr lang="en-GB" b="1" dirty="0"/>
              <a:t> </a:t>
            </a:r>
            <a:r>
              <a:rPr lang="en-GB" b="1" dirty="0" err="1"/>
              <a:t>poreza</a:t>
            </a:r>
            <a:r>
              <a:rPr lang="en-GB" b="1" dirty="0"/>
              <a:t> </a:t>
            </a:r>
            <a:r>
              <a:rPr lang="en-GB" b="1" dirty="0" err="1"/>
              <a:t>oslobođena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fizička</a:t>
            </a:r>
            <a:r>
              <a:rPr lang="en-GB" b="1" dirty="0"/>
              <a:t> </a:t>
            </a:r>
            <a:r>
              <a:rPr lang="en-GB" b="1" dirty="0" err="1"/>
              <a:t>lica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zemljište</a:t>
            </a:r>
            <a:r>
              <a:rPr lang="en-GB" b="1" dirty="0"/>
              <a:t> </a:t>
            </a:r>
            <a:r>
              <a:rPr lang="en-GB" b="1" dirty="0" err="1"/>
              <a:t>koje</a:t>
            </a:r>
            <a:r>
              <a:rPr lang="en-GB" b="1" dirty="0"/>
              <a:t> se </a:t>
            </a:r>
            <a:r>
              <a:rPr lang="en-GB" b="1" dirty="0" err="1"/>
              <a:t>koristi</a:t>
            </a:r>
            <a:r>
              <a:rPr lang="en-GB" b="1" dirty="0"/>
              <a:t> u </a:t>
            </a:r>
            <a:r>
              <a:rPr lang="en-GB" b="1" dirty="0" err="1"/>
              <a:t>poljoprivredne</a:t>
            </a:r>
            <a:r>
              <a:rPr lang="en-GB" b="1" dirty="0"/>
              <a:t> </a:t>
            </a:r>
            <a:r>
              <a:rPr lang="en-GB" b="1" dirty="0" err="1"/>
              <a:t>svrhe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486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industrijske</a:t>
            </a:r>
            <a:r>
              <a:rPr lang="en-GB" sz="3600" dirty="0"/>
              <a:t> </a:t>
            </a:r>
            <a:r>
              <a:rPr lang="en-GB" sz="3600" dirty="0" err="1"/>
              <a:t>lokacije</a:t>
            </a:r>
            <a:r>
              <a:rPr lang="en-GB" sz="3600" dirty="0"/>
              <a:t> 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Prostorno </a:t>
            </a:r>
            <a:r>
              <a:rPr lang="en-US" b="1" dirty="0" err="1"/>
              <a:t>urbanističkim</a:t>
            </a:r>
            <a:r>
              <a:rPr lang="en-US" b="1" dirty="0"/>
              <a:t> </a:t>
            </a:r>
            <a:r>
              <a:rPr lang="en-US" b="1" dirty="0" err="1"/>
              <a:t>planom</a:t>
            </a:r>
            <a:r>
              <a:rPr lang="en-US" b="1" dirty="0"/>
              <a:t> </a:t>
            </a:r>
            <a:r>
              <a:rPr lang="en-US" b="1" dirty="0" err="1"/>
              <a:t>opštine</a:t>
            </a:r>
            <a:r>
              <a:rPr lang="en-US" b="1" dirty="0"/>
              <a:t> </a:t>
            </a:r>
            <a:r>
              <a:rPr lang="en-US" b="1" dirty="0" err="1"/>
              <a:t>Žabljak</a:t>
            </a:r>
            <a:r>
              <a:rPr lang="en-US" b="1" dirty="0"/>
              <a:t>, </a:t>
            </a:r>
            <a:r>
              <a:rPr lang="en-US" b="1" dirty="0" err="1"/>
              <a:t>definisane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zone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razvoj</a:t>
            </a:r>
            <a:r>
              <a:rPr lang="en-US" b="1" dirty="0"/>
              <a:t> </a:t>
            </a:r>
            <a:r>
              <a:rPr lang="en-US" b="1" dirty="0" err="1"/>
              <a:t>biznisa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to:</a:t>
            </a:r>
          </a:p>
          <a:p>
            <a:r>
              <a:rPr lang="en-US" b="1" dirty="0"/>
              <a:t>1. </a:t>
            </a:r>
            <a:r>
              <a:rPr lang="en-US" b="1" dirty="0" err="1"/>
              <a:t>Poslovna</a:t>
            </a:r>
            <a:r>
              <a:rPr lang="en-US" b="1" dirty="0"/>
              <a:t> </a:t>
            </a:r>
            <a:r>
              <a:rPr lang="en-US" b="1" dirty="0" err="1"/>
              <a:t>zona</a:t>
            </a:r>
            <a:r>
              <a:rPr lang="en-US" b="1" dirty="0"/>
              <a:t> </a:t>
            </a:r>
            <a:r>
              <a:rPr lang="en-US" b="1" dirty="0" err="1"/>
              <a:t>Njegovuđa</a:t>
            </a:r>
            <a:r>
              <a:rPr lang="en-US" b="1" dirty="0"/>
              <a:t>: </a:t>
            </a:r>
            <a:r>
              <a:rPr lang="en-US" b="1" dirty="0" err="1"/>
              <a:t>Njegovuđa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Pilana</a:t>
            </a:r>
            <a:r>
              <a:rPr lang="en-US" b="1" dirty="0"/>
              <a:t>, </a:t>
            </a:r>
            <a:r>
              <a:rPr lang="en-US" b="1" dirty="0" err="1"/>
              <a:t>Njegovuđa</a:t>
            </a:r>
            <a:r>
              <a:rPr lang="en-US" b="1" dirty="0"/>
              <a:t> II</a:t>
            </a:r>
          </a:p>
          <a:p>
            <a:r>
              <a:rPr lang="en-GB" b="1" dirty="0"/>
              <a:t>2. </a:t>
            </a:r>
            <a:r>
              <a:rPr lang="en-GB" b="1" dirty="0" err="1"/>
              <a:t>Poslovna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 </a:t>
            </a:r>
            <a:r>
              <a:rPr lang="en-GB" b="1" dirty="0" err="1"/>
              <a:t>Vruljci</a:t>
            </a:r>
            <a:r>
              <a:rPr lang="en-GB" b="1" dirty="0"/>
              <a:t>;</a:t>
            </a:r>
          </a:p>
          <a:p>
            <a:r>
              <a:rPr lang="en-GB" b="1" dirty="0"/>
              <a:t>3. </a:t>
            </a:r>
            <a:r>
              <a:rPr lang="en-GB" b="1" dirty="0" err="1"/>
              <a:t>Žabljak</a:t>
            </a:r>
            <a:r>
              <a:rPr lang="en-GB" b="1" dirty="0"/>
              <a:t> </a:t>
            </a:r>
            <a:r>
              <a:rPr lang="en-GB" b="1" dirty="0" err="1"/>
              <a:t>radna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;</a:t>
            </a:r>
          </a:p>
          <a:p>
            <a:r>
              <a:rPr lang="en-GB" b="1" dirty="0"/>
              <a:t>4.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>
              <a:buNone/>
            </a:pPr>
            <a:r>
              <a:rPr lang="en-GB" sz="1800" b="1" dirty="0"/>
              <a:t>              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080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U </a:t>
            </a:r>
            <a:r>
              <a:rPr lang="en-GB" b="1" dirty="0" err="1"/>
              <a:t>okviru</a:t>
            </a:r>
            <a:r>
              <a:rPr lang="en-GB" b="1" dirty="0"/>
              <a:t> </a:t>
            </a:r>
            <a:r>
              <a:rPr lang="en-GB" b="1" dirty="0" err="1"/>
              <a:t>ovih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, </a:t>
            </a:r>
            <a:r>
              <a:rPr lang="en-GB" b="1" dirty="0" err="1"/>
              <a:t>raspoložive</a:t>
            </a:r>
            <a:r>
              <a:rPr lang="en-GB" b="1" dirty="0"/>
              <a:t>  </a:t>
            </a:r>
            <a:r>
              <a:rPr lang="en-GB" b="1" dirty="0" err="1"/>
              <a:t>poslovne</a:t>
            </a:r>
            <a:r>
              <a:rPr lang="en-GB" b="1" dirty="0"/>
              <a:t>/</a:t>
            </a:r>
            <a:r>
              <a:rPr lang="en-GB" b="1" dirty="0" err="1"/>
              <a:t>industrijske</a:t>
            </a:r>
            <a:r>
              <a:rPr lang="en-GB" b="1" dirty="0"/>
              <a:t> </a:t>
            </a:r>
            <a:r>
              <a:rPr lang="en-GB" b="1" dirty="0" err="1"/>
              <a:t>lokacije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:</a:t>
            </a:r>
          </a:p>
          <a:p>
            <a:pPr marL="0" indent="0" algn="just">
              <a:buNone/>
            </a:pPr>
            <a:r>
              <a:rPr lang="en-GB" b="1" dirty="0"/>
              <a:t>1. </a:t>
            </a:r>
            <a:r>
              <a:rPr lang="en-GB" b="1" dirty="0" err="1"/>
              <a:t>Lokacija:Njegovuđa</a:t>
            </a:r>
            <a:r>
              <a:rPr lang="en-GB" b="1" dirty="0"/>
              <a:t> II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Vlasništvo:privatno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cca4 ha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proizvodnja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39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2. </a:t>
            </a:r>
            <a:r>
              <a:rPr lang="en-GB" b="1" dirty="0" err="1"/>
              <a:t>Lokacija:Žabljak</a:t>
            </a:r>
            <a:r>
              <a:rPr lang="en-GB" b="1" dirty="0"/>
              <a:t> I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Biznis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5.113m2</a:t>
            </a:r>
          </a:p>
          <a:p>
            <a:pPr marL="0" indent="0" algn="just">
              <a:buNone/>
            </a:pPr>
            <a:r>
              <a:rPr lang="en-GB" b="1" dirty="0"/>
              <a:t>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I </a:t>
            </a:r>
            <a:r>
              <a:rPr lang="en-GB" b="1" dirty="0" err="1"/>
              <a:t>proizvodnja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452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3.    </a:t>
            </a:r>
            <a:r>
              <a:rPr lang="en-GB" b="1" dirty="0" err="1"/>
              <a:t>Lokacija:Žabljak</a:t>
            </a:r>
            <a:r>
              <a:rPr lang="en-GB" b="1" dirty="0"/>
              <a:t> II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Biznis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Veličina</a:t>
            </a:r>
            <a:r>
              <a:rPr lang="en-GB" b="1" dirty="0"/>
              <a:t>  </a:t>
            </a:r>
            <a:r>
              <a:rPr lang="en-GB" b="1" dirty="0" err="1"/>
              <a:t>urbanističe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21.527m2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I </a:t>
            </a:r>
            <a:r>
              <a:rPr lang="en-GB" b="1" dirty="0" err="1"/>
              <a:t>proizvodnja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846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4.    </a:t>
            </a:r>
            <a:r>
              <a:rPr lang="en-GB" b="1" dirty="0" err="1"/>
              <a:t>Lokacija:Žabljak</a:t>
            </a:r>
            <a:r>
              <a:rPr lang="en-GB" b="1" dirty="0"/>
              <a:t> III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Biznis</a:t>
            </a:r>
            <a:r>
              <a:rPr lang="en-GB" b="1" dirty="0"/>
              <a:t> 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2.049m2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I </a:t>
            </a:r>
            <a:r>
              <a:rPr lang="en-GB" b="1" dirty="0" err="1"/>
              <a:t>proizvodnja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734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5.    </a:t>
            </a:r>
            <a:r>
              <a:rPr lang="en-GB" b="1" dirty="0" err="1"/>
              <a:t>Lokacija:Žabljak</a:t>
            </a:r>
            <a:r>
              <a:rPr lang="en-GB" b="1" dirty="0"/>
              <a:t> IV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Biznis</a:t>
            </a:r>
            <a:r>
              <a:rPr lang="en-GB" b="1" dirty="0"/>
              <a:t> 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1.372m2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drumski</a:t>
            </a:r>
            <a:r>
              <a:rPr lang="en-GB" b="1" dirty="0"/>
              <a:t> </a:t>
            </a:r>
            <a:r>
              <a:rPr lang="en-GB" b="1" dirty="0" err="1"/>
              <a:t>saobraćaj</a:t>
            </a:r>
            <a:r>
              <a:rPr lang="en-GB" b="1" dirty="0"/>
              <a:t> (</a:t>
            </a:r>
            <a:r>
              <a:rPr lang="en-GB" b="1" dirty="0" err="1"/>
              <a:t>benzinska</a:t>
            </a:r>
            <a:r>
              <a:rPr lang="en-GB" b="1" dirty="0"/>
              <a:t> </a:t>
            </a:r>
            <a:r>
              <a:rPr lang="en-GB" b="1" dirty="0" err="1"/>
              <a:t>pumpa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317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GB" b="1" dirty="0"/>
              <a:t>6. </a:t>
            </a:r>
            <a:r>
              <a:rPr lang="en-GB" b="1" dirty="0" err="1"/>
              <a:t>Lokacija:Žabljak</a:t>
            </a:r>
            <a:r>
              <a:rPr lang="en-GB" b="1" dirty="0"/>
              <a:t> V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Biznis</a:t>
            </a:r>
            <a:r>
              <a:rPr lang="en-GB" b="1" dirty="0"/>
              <a:t> 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1.418m2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proizvodnja</a:t>
            </a:r>
            <a:endParaRPr lang="en-GB" b="1" dirty="0"/>
          </a:p>
          <a:p>
            <a:pPr marL="0" indent="0" algn="just">
              <a:buNone/>
            </a:pPr>
            <a:endParaRPr lang="en-GB" b="1" dirty="0"/>
          </a:p>
          <a:p>
            <a:pPr marL="0" indent="0" algn="just">
              <a:buNone/>
            </a:pPr>
            <a:endParaRPr lang="en-GB" b="1" dirty="0"/>
          </a:p>
          <a:p>
            <a:pPr marL="0" indent="0" algn="just">
              <a:buNone/>
            </a:pPr>
            <a:endParaRPr lang="en-GB" sz="1800" b="1" dirty="0"/>
          </a:p>
          <a:p>
            <a:pPr marL="0" indent="0" algn="just">
              <a:buNone/>
            </a:pPr>
            <a:r>
              <a:rPr lang="en-GB" sz="1800" b="1" dirty="0"/>
              <a:t>*</a:t>
            </a:r>
            <a:r>
              <a:rPr lang="en-GB" sz="1800" b="1" dirty="0" err="1"/>
              <a:t>Više</a:t>
            </a:r>
            <a:r>
              <a:rPr lang="en-GB" sz="1800" b="1" dirty="0"/>
              <a:t> </a:t>
            </a:r>
            <a:r>
              <a:rPr lang="en-GB" sz="1800" b="1" dirty="0" err="1"/>
              <a:t>informacija</a:t>
            </a:r>
            <a:r>
              <a:rPr lang="en-GB" sz="1800" b="1" dirty="0"/>
              <a:t> o </a:t>
            </a:r>
            <a:r>
              <a:rPr lang="en-GB" sz="1800" b="1" dirty="0" err="1"/>
              <a:t>svim</a:t>
            </a:r>
            <a:r>
              <a:rPr lang="en-GB" sz="1800" b="1" dirty="0"/>
              <a:t> </a:t>
            </a:r>
            <a:r>
              <a:rPr lang="en-GB" sz="1800" b="1" dirty="0" err="1"/>
              <a:t>lokacijama</a:t>
            </a:r>
            <a:r>
              <a:rPr lang="en-GB" sz="1800" b="1" dirty="0"/>
              <a:t> </a:t>
            </a:r>
            <a:r>
              <a:rPr lang="en-GB" sz="1800" b="1" dirty="0" err="1"/>
              <a:t>industrijskog</a:t>
            </a:r>
            <a:r>
              <a:rPr lang="en-GB" sz="1800" b="1" dirty="0"/>
              <a:t> </a:t>
            </a:r>
            <a:r>
              <a:rPr lang="en-GB" sz="1800" b="1" dirty="0" err="1"/>
              <a:t>zemljišta</a:t>
            </a:r>
            <a:r>
              <a:rPr lang="en-GB" sz="1800" b="1" dirty="0"/>
              <a:t> </a:t>
            </a:r>
            <a:r>
              <a:rPr lang="en-GB" sz="1800" b="1" dirty="0" err="1"/>
              <a:t>na</a:t>
            </a:r>
            <a:r>
              <a:rPr lang="en-GB" sz="1800" b="1" dirty="0"/>
              <a:t> </a:t>
            </a:r>
            <a:r>
              <a:rPr lang="en-GB" sz="1800" b="1" dirty="0" err="1"/>
              <a:t>linku</a:t>
            </a:r>
            <a:r>
              <a:rPr lang="en-GB" sz="1800" b="1" dirty="0"/>
              <a:t>:</a:t>
            </a:r>
          </a:p>
          <a:p>
            <a:pPr marL="0" indent="0" algn="just">
              <a:buNone/>
            </a:pPr>
            <a:r>
              <a:rPr lang="en-GB" sz="1800" dirty="0">
                <a:hlinkClick r:id="rId2"/>
              </a:rPr>
              <a:t>http://zabljak.me/docs/1572606691-Katalog%20lokacija%20ponuda%20industrijskog%20zemljista%20u%20%20Opstini%20Zabljak-Catalog%20of%20location%20offers%20of%20industrial%20land%20%20in%20the%20%20Municipality%20of%20%20Zabljak.pdf</a:t>
            </a:r>
            <a:endParaRPr lang="en-GB" sz="18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026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Saobraćajna</a:t>
            </a:r>
            <a:r>
              <a:rPr lang="en-GB" sz="3600" dirty="0"/>
              <a:t> </a:t>
            </a:r>
            <a:r>
              <a:rPr lang="en-GB" sz="3600" dirty="0" err="1"/>
              <a:t>komunikacija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 err="1"/>
              <a:t>Veoma</a:t>
            </a:r>
            <a:r>
              <a:rPr lang="en-GB" b="1" dirty="0"/>
              <a:t> je  </a:t>
            </a:r>
            <a:r>
              <a:rPr lang="en-GB" b="1" dirty="0" err="1"/>
              <a:t>jednostavno</a:t>
            </a:r>
            <a:r>
              <a:rPr lang="en-GB" b="1" dirty="0"/>
              <a:t> </a:t>
            </a:r>
            <a:r>
              <a:rPr lang="en-GB" b="1" dirty="0" err="1"/>
              <a:t>doći</a:t>
            </a:r>
            <a:r>
              <a:rPr lang="en-GB" b="1" dirty="0"/>
              <a:t> do </a:t>
            </a:r>
            <a:r>
              <a:rPr lang="en-GB" b="1" dirty="0" err="1"/>
              <a:t>Žabljaka</a:t>
            </a:r>
            <a:r>
              <a:rPr lang="en-GB" b="1" dirty="0"/>
              <a:t>. 2010, </a:t>
            </a:r>
            <a:r>
              <a:rPr lang="en-GB" b="1" dirty="0" err="1"/>
              <a:t>otvoren</a:t>
            </a:r>
            <a:r>
              <a:rPr lang="en-GB" b="1" dirty="0"/>
              <a:t> je put </a:t>
            </a:r>
            <a:r>
              <a:rPr lang="en-GB" b="1" dirty="0" err="1"/>
              <a:t>Risan</a:t>
            </a:r>
            <a:r>
              <a:rPr lang="en-GB" b="1" dirty="0"/>
              <a:t>- </a:t>
            </a:r>
            <a:r>
              <a:rPr lang="en-GB" b="1" dirty="0" err="1"/>
              <a:t>Zabljak</a:t>
            </a:r>
            <a:r>
              <a:rPr lang="en-GB" b="1" dirty="0"/>
              <a:t> I </a:t>
            </a:r>
            <a:r>
              <a:rPr lang="en-GB" b="1" dirty="0" err="1"/>
              <a:t>tako</a:t>
            </a:r>
            <a:r>
              <a:rPr lang="en-GB" b="1" dirty="0"/>
              <a:t> je </a:t>
            </a:r>
            <a:r>
              <a:rPr lang="en-GB" b="1" dirty="0" err="1"/>
              <a:t>skraćen</a:t>
            </a:r>
            <a:r>
              <a:rPr lang="en-GB" b="1" dirty="0"/>
              <a:t> put </a:t>
            </a:r>
            <a:r>
              <a:rPr lang="en-GB" b="1" dirty="0" err="1"/>
              <a:t>između</a:t>
            </a:r>
            <a:r>
              <a:rPr lang="en-GB" b="1" dirty="0"/>
              <a:t> </a:t>
            </a:r>
            <a:r>
              <a:rPr lang="en-GB" b="1" dirty="0" err="1"/>
              <a:t>zapada</a:t>
            </a:r>
            <a:r>
              <a:rPr lang="en-GB" b="1" dirty="0"/>
              <a:t> I </a:t>
            </a:r>
            <a:r>
              <a:rPr lang="en-GB" b="1" dirty="0" err="1"/>
              <a:t>juga</a:t>
            </a:r>
            <a:r>
              <a:rPr lang="en-GB" b="1" dirty="0"/>
              <a:t>, I sad se </a:t>
            </a:r>
            <a:r>
              <a:rPr lang="en-GB" b="1" dirty="0" err="1"/>
              <a:t>može</a:t>
            </a:r>
            <a:r>
              <a:rPr lang="en-GB" b="1" dirty="0"/>
              <a:t> od </a:t>
            </a:r>
            <a:r>
              <a:rPr lang="en-GB" b="1" dirty="0" err="1"/>
              <a:t>Žabljaka</a:t>
            </a:r>
            <a:r>
              <a:rPr lang="en-GB" b="1" dirty="0"/>
              <a:t> do </a:t>
            </a:r>
            <a:r>
              <a:rPr lang="en-GB" b="1" dirty="0" err="1"/>
              <a:t>primorja</a:t>
            </a:r>
            <a:r>
              <a:rPr lang="en-GB" b="1" dirty="0"/>
              <a:t> </a:t>
            </a:r>
            <a:r>
              <a:rPr lang="en-GB" b="1" dirty="0" err="1"/>
              <a:t>stići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2-2.30 </a:t>
            </a:r>
            <a:r>
              <a:rPr lang="en-GB" b="1" dirty="0" err="1"/>
              <a:t>sata</a:t>
            </a:r>
            <a:r>
              <a:rPr lang="en-GB" b="1" dirty="0"/>
              <a:t>.</a:t>
            </a:r>
          </a:p>
          <a:p>
            <a:pPr algn="just"/>
            <a:r>
              <a:rPr lang="en-GB" b="1" dirty="0" err="1"/>
              <a:t>Glavni</a:t>
            </a:r>
            <a:r>
              <a:rPr lang="en-GB" b="1" dirty="0"/>
              <a:t> grad, </a:t>
            </a:r>
            <a:r>
              <a:rPr lang="en-GB" b="1" dirty="0" err="1"/>
              <a:t>Podgorica</a:t>
            </a:r>
            <a:r>
              <a:rPr lang="en-GB" b="1" dirty="0"/>
              <a:t>, je  </a:t>
            </a:r>
            <a:r>
              <a:rPr lang="en-GB" b="1" dirty="0" err="1"/>
              <a:t>oko</a:t>
            </a:r>
            <a:r>
              <a:rPr lang="en-GB" b="1" dirty="0"/>
              <a:t> 2 </a:t>
            </a:r>
            <a:r>
              <a:rPr lang="en-GB" b="1" dirty="0" err="1"/>
              <a:t>sata</a:t>
            </a:r>
            <a:r>
              <a:rPr lang="en-GB" b="1" dirty="0"/>
              <a:t> </a:t>
            </a:r>
            <a:r>
              <a:rPr lang="en-GB" b="1" dirty="0" err="1"/>
              <a:t>vožnje</a:t>
            </a:r>
            <a:r>
              <a:rPr lang="en-GB" b="1" dirty="0"/>
              <a:t> od </a:t>
            </a:r>
            <a:r>
              <a:rPr lang="en-GB" b="1" dirty="0" err="1"/>
              <a:t>Žabljaka</a:t>
            </a:r>
            <a:r>
              <a:rPr lang="en-GB" b="1" dirty="0"/>
              <a:t>(120 km). </a:t>
            </a:r>
            <a:r>
              <a:rPr lang="en-GB" b="1" dirty="0" err="1"/>
              <a:t>Razdaljina</a:t>
            </a:r>
            <a:r>
              <a:rPr lang="en-GB" b="1" dirty="0"/>
              <a:t> od </a:t>
            </a:r>
            <a:r>
              <a:rPr lang="en-GB" b="1" dirty="0" err="1"/>
              <a:t>drugih</a:t>
            </a:r>
            <a:r>
              <a:rPr lang="en-GB" b="1" dirty="0"/>
              <a:t> </a:t>
            </a:r>
            <a:r>
              <a:rPr lang="en-GB" b="1" dirty="0" err="1"/>
              <a:t>regionalnih</a:t>
            </a:r>
            <a:r>
              <a:rPr lang="en-GB" b="1" dirty="0"/>
              <a:t> </a:t>
            </a:r>
            <a:r>
              <a:rPr lang="en-GB" b="1" dirty="0" err="1"/>
              <a:t>centara</a:t>
            </a:r>
            <a:r>
              <a:rPr lang="en-GB" b="1" dirty="0"/>
              <a:t>: Beograd-400km; Sarajevo-167km; Zagreb-535km;Tirana-270km; Skoplje-337km;Ljubljana-674km,</a:t>
            </a:r>
          </a:p>
          <a:p>
            <a:pPr algn="just"/>
            <a:r>
              <a:rPr lang="en-GB" b="1" dirty="0" err="1"/>
              <a:t>Najbliža</a:t>
            </a:r>
            <a:r>
              <a:rPr lang="en-GB" b="1" dirty="0"/>
              <a:t> </a:t>
            </a:r>
            <a:r>
              <a:rPr lang="en-GB" b="1" dirty="0" err="1"/>
              <a:t>luka</a:t>
            </a:r>
            <a:r>
              <a:rPr lang="en-GB" b="1" dirty="0"/>
              <a:t> je is Bar(</a:t>
            </a:r>
            <a:r>
              <a:rPr lang="en-GB" b="1" dirty="0" err="1"/>
              <a:t>Crna</a:t>
            </a:r>
            <a:r>
              <a:rPr lang="en-GB" b="1" dirty="0"/>
              <a:t> Gora)-197km. </a:t>
            </a:r>
            <a:r>
              <a:rPr lang="en-GB" b="1" dirty="0" err="1"/>
              <a:t>Moguće</a:t>
            </a:r>
            <a:r>
              <a:rPr lang="en-GB" b="1" dirty="0"/>
              <a:t> je </a:t>
            </a:r>
            <a:r>
              <a:rPr lang="en-GB" b="1" dirty="0" err="1"/>
              <a:t>putovati</a:t>
            </a:r>
            <a:r>
              <a:rPr lang="en-GB" b="1" dirty="0"/>
              <a:t> od Bara do </a:t>
            </a:r>
            <a:r>
              <a:rPr lang="en-GB" b="1" dirty="0" err="1"/>
              <a:t>Mojkovca</a:t>
            </a:r>
            <a:r>
              <a:rPr lang="en-GB" b="1" dirty="0"/>
              <a:t> </a:t>
            </a:r>
            <a:r>
              <a:rPr lang="en-GB" b="1" dirty="0" err="1"/>
              <a:t>vozom</a:t>
            </a:r>
            <a:r>
              <a:rPr lang="en-GB" b="1" dirty="0"/>
              <a:t>, a </a:t>
            </a:r>
            <a:r>
              <a:rPr lang="en-GB" b="1" dirty="0" err="1"/>
              <a:t>onda</a:t>
            </a:r>
            <a:r>
              <a:rPr lang="en-GB" b="1" dirty="0"/>
              <a:t> </a:t>
            </a:r>
            <a:r>
              <a:rPr lang="en-GB" b="1" dirty="0" err="1"/>
              <a:t>autobusom</a:t>
            </a:r>
            <a:r>
              <a:rPr lang="en-GB" b="1" dirty="0"/>
              <a:t> do </a:t>
            </a:r>
            <a:r>
              <a:rPr lang="en-GB" b="1" dirty="0" err="1"/>
              <a:t>Žabljaka</a:t>
            </a:r>
            <a:r>
              <a:rPr lang="en-GB" b="1" dirty="0"/>
              <a:t>. </a:t>
            </a:r>
            <a:r>
              <a:rPr lang="en-GB" b="1" dirty="0" err="1"/>
              <a:t>Dakle</a:t>
            </a:r>
            <a:r>
              <a:rPr lang="en-GB" b="1" dirty="0"/>
              <a:t>, </a:t>
            </a:r>
            <a:r>
              <a:rPr lang="en-GB" b="1" dirty="0" err="1"/>
              <a:t>najbliža</a:t>
            </a:r>
            <a:r>
              <a:rPr lang="en-GB" b="1" dirty="0"/>
              <a:t> </a:t>
            </a:r>
            <a:r>
              <a:rPr lang="en-GB" b="1" dirty="0" err="1"/>
              <a:t>željeznička</a:t>
            </a:r>
            <a:r>
              <a:rPr lang="en-GB" b="1" dirty="0"/>
              <a:t> </a:t>
            </a:r>
            <a:r>
              <a:rPr lang="en-GB" b="1" dirty="0" err="1"/>
              <a:t>stanica</a:t>
            </a:r>
            <a:r>
              <a:rPr lang="en-GB" b="1" dirty="0"/>
              <a:t> je u </a:t>
            </a:r>
            <a:r>
              <a:rPr lang="en-GB" b="1" dirty="0" err="1"/>
              <a:t>Mojkovcu</a:t>
            </a:r>
            <a:r>
              <a:rPr lang="en-GB" b="1" dirty="0"/>
              <a:t>, 69 km od </a:t>
            </a:r>
            <a:r>
              <a:rPr lang="en-GB" b="1" dirty="0" err="1"/>
              <a:t>Zabljaka</a:t>
            </a:r>
            <a:r>
              <a:rPr lang="en-GB" b="1" dirty="0"/>
              <a:t>.</a:t>
            </a:r>
          </a:p>
          <a:p>
            <a:pPr algn="just"/>
            <a:r>
              <a:rPr lang="en-GB" b="1" dirty="0" err="1"/>
              <a:t>Najbliži</a:t>
            </a:r>
            <a:r>
              <a:rPr lang="en-GB" b="1" dirty="0"/>
              <a:t> </a:t>
            </a:r>
            <a:r>
              <a:rPr lang="en-GB" b="1" dirty="0" err="1"/>
              <a:t>aerodromi:Podgorica</a:t>
            </a:r>
            <a:r>
              <a:rPr lang="en-GB" b="1" dirty="0"/>
              <a:t>(120km), </a:t>
            </a:r>
            <a:r>
              <a:rPr lang="en-GB" b="1" dirty="0" err="1"/>
              <a:t>Tivat</a:t>
            </a:r>
            <a:r>
              <a:rPr lang="en-GB" b="1" dirty="0"/>
              <a:t>(250km), Dubrovnik(260km).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9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Opšte</a:t>
            </a:r>
            <a:r>
              <a:rPr lang="en-GB" sz="3600" dirty="0" smtClean="0"/>
              <a:t> </a:t>
            </a:r>
            <a:r>
              <a:rPr lang="en-GB" sz="3600" dirty="0" err="1" smtClean="0"/>
              <a:t>informacije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41679"/>
            <a:ext cx="10058400" cy="472654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GB" b="1" dirty="0" err="1"/>
              <a:t>Opština</a:t>
            </a:r>
            <a:r>
              <a:rPr lang="en-GB" b="1" dirty="0"/>
              <a:t> </a:t>
            </a:r>
            <a:r>
              <a:rPr lang="en-GB" b="1" dirty="0" err="1"/>
              <a:t>Zabljak</a:t>
            </a:r>
            <a:r>
              <a:rPr lang="en-GB" b="1" dirty="0"/>
              <a:t> se </a:t>
            </a:r>
            <a:r>
              <a:rPr lang="en-GB" b="1" dirty="0" err="1"/>
              <a:t>nalazi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sjeverozapadu</a:t>
            </a:r>
            <a:r>
              <a:rPr lang="en-GB" b="1" dirty="0"/>
              <a:t> </a:t>
            </a:r>
            <a:r>
              <a:rPr lang="en-GB" b="1" dirty="0" err="1"/>
              <a:t>Crne</a:t>
            </a:r>
            <a:r>
              <a:rPr lang="en-GB" b="1" dirty="0"/>
              <a:t> Gore, u </a:t>
            </a:r>
            <a:r>
              <a:rPr lang="en-GB" b="1" dirty="0" err="1"/>
              <a:t>podnožju</a:t>
            </a:r>
            <a:r>
              <a:rPr lang="en-GB" b="1" dirty="0"/>
              <a:t> </a:t>
            </a:r>
            <a:r>
              <a:rPr lang="en-GB" b="1" dirty="0" err="1"/>
              <a:t>planine</a:t>
            </a:r>
            <a:r>
              <a:rPr lang="en-GB" b="1" dirty="0"/>
              <a:t> </a:t>
            </a:r>
            <a:r>
              <a:rPr lang="en-GB" b="1" dirty="0" err="1"/>
              <a:t>Durmitor</a:t>
            </a:r>
            <a:r>
              <a:rPr lang="en-GB" b="1" dirty="0"/>
              <a:t>. </a:t>
            </a:r>
            <a:r>
              <a:rPr lang="en-GB" b="1" dirty="0" err="1"/>
              <a:t>Ukupna</a:t>
            </a:r>
            <a:r>
              <a:rPr lang="en-GB" b="1" dirty="0"/>
              <a:t> </a:t>
            </a:r>
            <a:r>
              <a:rPr lang="en-GB" b="1" dirty="0" err="1"/>
              <a:t>površina</a:t>
            </a:r>
            <a:r>
              <a:rPr lang="en-GB" b="1" dirty="0"/>
              <a:t> je 445 km2,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nadmorskom</a:t>
            </a:r>
            <a:r>
              <a:rPr lang="en-GB" b="1" dirty="0"/>
              <a:t> </a:t>
            </a:r>
            <a:r>
              <a:rPr lang="en-GB" b="1" dirty="0" err="1"/>
              <a:t>visinom</a:t>
            </a:r>
            <a:r>
              <a:rPr lang="en-GB" b="1" dirty="0"/>
              <a:t> od 1456m </a:t>
            </a:r>
            <a:r>
              <a:rPr lang="en-GB" b="1" dirty="0" err="1"/>
              <a:t>predstavlja</a:t>
            </a:r>
            <a:r>
              <a:rPr lang="en-GB" b="1" dirty="0"/>
              <a:t> </a:t>
            </a:r>
            <a:r>
              <a:rPr lang="en-GB" b="1" dirty="0" err="1"/>
              <a:t>najviše</a:t>
            </a:r>
            <a:r>
              <a:rPr lang="en-GB" b="1" dirty="0"/>
              <a:t> </a:t>
            </a:r>
            <a:r>
              <a:rPr lang="en-GB" b="1" dirty="0" err="1"/>
              <a:t>urbano</a:t>
            </a:r>
            <a:r>
              <a:rPr lang="en-GB" b="1" dirty="0"/>
              <a:t> </a:t>
            </a:r>
            <a:r>
              <a:rPr lang="en-GB" b="1" dirty="0" err="1"/>
              <a:t>naselje</a:t>
            </a:r>
            <a:r>
              <a:rPr lang="en-GB" b="1" dirty="0"/>
              <a:t> u </a:t>
            </a:r>
            <a:r>
              <a:rPr lang="en-GB" b="1" dirty="0" err="1"/>
              <a:t>Jugoisočnoj</a:t>
            </a:r>
            <a:r>
              <a:rPr lang="en-GB" b="1" dirty="0"/>
              <a:t> </a:t>
            </a:r>
            <a:r>
              <a:rPr lang="en-GB" b="1" dirty="0" err="1"/>
              <a:t>Evropi</a:t>
            </a:r>
            <a:r>
              <a:rPr lang="en-GB" b="1" dirty="0"/>
              <a:t>.  </a:t>
            </a:r>
            <a:r>
              <a:rPr lang="en-GB" b="1" dirty="0" err="1"/>
              <a:t>Njegove</a:t>
            </a:r>
            <a:r>
              <a:rPr lang="en-GB" b="1" dirty="0"/>
              <a:t> </a:t>
            </a:r>
            <a:r>
              <a:rPr lang="en-GB" b="1" dirty="0" err="1"/>
              <a:t>koordinate</a:t>
            </a:r>
            <a:r>
              <a:rPr lang="en-GB" b="1" dirty="0"/>
              <a:t> su:43°09’S 19°07’I. </a:t>
            </a:r>
            <a:r>
              <a:rPr lang="en-GB" b="1" dirty="0" err="1"/>
              <a:t>Zime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duge</a:t>
            </a:r>
            <a:r>
              <a:rPr lang="en-GB" b="1" dirty="0"/>
              <a:t> I </a:t>
            </a:r>
            <a:r>
              <a:rPr lang="en-GB" b="1" dirty="0" err="1"/>
              <a:t>hladne</a:t>
            </a:r>
            <a:r>
              <a:rPr lang="en-GB" b="1" dirty="0"/>
              <a:t>, </a:t>
            </a:r>
            <a:r>
              <a:rPr lang="en-GB" b="1" dirty="0" err="1"/>
              <a:t>ljeta</a:t>
            </a:r>
            <a:r>
              <a:rPr lang="en-GB" b="1" dirty="0"/>
              <a:t> </a:t>
            </a:r>
            <a:r>
              <a:rPr lang="en-GB" b="1" dirty="0" err="1"/>
              <a:t>kratka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svježa</a:t>
            </a:r>
            <a:r>
              <a:rPr lang="en-GB" b="1" dirty="0"/>
              <a:t>, a </a:t>
            </a:r>
            <a:r>
              <a:rPr lang="en-GB" b="1" dirty="0" err="1"/>
              <a:t>jeseni</a:t>
            </a:r>
            <a:r>
              <a:rPr lang="en-GB" b="1" dirty="0"/>
              <a:t> </a:t>
            </a:r>
            <a:r>
              <a:rPr lang="en-GB" b="1" dirty="0" err="1"/>
              <a:t>toplije</a:t>
            </a:r>
            <a:r>
              <a:rPr lang="en-GB" b="1" dirty="0"/>
              <a:t> od </a:t>
            </a:r>
            <a:r>
              <a:rPr lang="en-GB" b="1" dirty="0" err="1"/>
              <a:t>proljeća</a:t>
            </a:r>
            <a:r>
              <a:rPr lang="en-GB" b="1" dirty="0"/>
              <a:t>. </a:t>
            </a:r>
            <a:r>
              <a:rPr lang="en-GB" b="1" dirty="0" err="1"/>
              <a:t>Prosječna</a:t>
            </a:r>
            <a:r>
              <a:rPr lang="en-GB" b="1" dirty="0"/>
              <a:t> </a:t>
            </a:r>
            <a:r>
              <a:rPr lang="en-GB" b="1" dirty="0" err="1"/>
              <a:t>godišnja</a:t>
            </a:r>
            <a:r>
              <a:rPr lang="en-GB" b="1" dirty="0"/>
              <a:t> temperature je </a:t>
            </a:r>
            <a:r>
              <a:rPr lang="en-GB" b="1" dirty="0" err="1"/>
              <a:t>između</a:t>
            </a:r>
            <a:r>
              <a:rPr lang="en-GB" b="1" dirty="0"/>
              <a:t> 2 </a:t>
            </a:r>
            <a:r>
              <a:rPr lang="en-GB" b="1" dirty="0" err="1"/>
              <a:t>i</a:t>
            </a:r>
            <a:r>
              <a:rPr lang="en-GB" b="1" dirty="0"/>
              <a:t> 8 </a:t>
            </a:r>
            <a:r>
              <a:rPr lang="en-GB" b="1" dirty="0" err="1"/>
              <a:t>stepeni</a:t>
            </a:r>
            <a:r>
              <a:rPr lang="en-GB" b="1" dirty="0"/>
              <a:t>. </a:t>
            </a:r>
            <a:r>
              <a:rPr lang="en-GB" b="1" dirty="0" err="1"/>
              <a:t>Sniježnih</a:t>
            </a:r>
            <a:r>
              <a:rPr lang="en-GB" b="1" dirty="0"/>
              <a:t> </a:t>
            </a:r>
            <a:r>
              <a:rPr lang="en-GB" b="1" dirty="0" err="1"/>
              <a:t>dana</a:t>
            </a:r>
            <a:r>
              <a:rPr lang="en-GB" b="1" dirty="0"/>
              <a:t> u </a:t>
            </a:r>
            <a:r>
              <a:rPr lang="en-GB" b="1" dirty="0" err="1"/>
              <a:t>godini</a:t>
            </a:r>
            <a:r>
              <a:rPr lang="en-GB" b="1" dirty="0"/>
              <a:t> je </a:t>
            </a:r>
            <a:r>
              <a:rPr lang="en-GB" b="1" dirty="0" err="1"/>
              <a:t>oko</a:t>
            </a:r>
            <a:r>
              <a:rPr lang="en-GB" b="1" dirty="0"/>
              <a:t> 120,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više</a:t>
            </a:r>
            <a:r>
              <a:rPr lang="en-GB" b="1" dirty="0"/>
              <a:t> od 15 cm </a:t>
            </a:r>
            <a:r>
              <a:rPr lang="en-GB" b="1" dirty="0" err="1"/>
              <a:t>sniježnog</a:t>
            </a:r>
            <a:r>
              <a:rPr lang="en-GB" b="1" dirty="0"/>
              <a:t> </a:t>
            </a:r>
            <a:r>
              <a:rPr lang="en-GB" b="1" dirty="0" err="1"/>
              <a:t>pokrivača</a:t>
            </a:r>
            <a:r>
              <a:rPr lang="en-GB" b="1" dirty="0"/>
              <a:t>, a ski </a:t>
            </a:r>
            <a:r>
              <a:rPr lang="en-GB" b="1" dirty="0" err="1"/>
              <a:t>tereni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pokriveni</a:t>
            </a:r>
            <a:r>
              <a:rPr lang="en-GB" b="1" dirty="0"/>
              <a:t> </a:t>
            </a:r>
            <a:r>
              <a:rPr lang="en-GB" b="1" dirty="0" err="1"/>
              <a:t>snijegom</a:t>
            </a:r>
            <a:r>
              <a:rPr lang="en-GB" b="1" dirty="0"/>
              <a:t> </a:t>
            </a:r>
            <a:r>
              <a:rPr lang="en-GB" b="1" dirty="0" err="1"/>
              <a:t>oko</a:t>
            </a:r>
            <a:r>
              <a:rPr lang="en-GB" b="1" dirty="0"/>
              <a:t> 150 </a:t>
            </a:r>
            <a:r>
              <a:rPr lang="en-GB" b="1" dirty="0" err="1"/>
              <a:t>dana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odlični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skijanje</a:t>
            </a:r>
            <a:r>
              <a:rPr lang="en-GB" b="1" dirty="0"/>
              <a:t>. </a:t>
            </a:r>
            <a:r>
              <a:rPr lang="en-GB" b="1" dirty="0" err="1"/>
              <a:t>Snijeg</a:t>
            </a:r>
            <a:r>
              <a:rPr lang="en-GB" b="1" dirty="0"/>
              <a:t> se </a:t>
            </a:r>
            <a:r>
              <a:rPr lang="en-GB" b="1" dirty="0" err="1"/>
              <a:t>može</a:t>
            </a:r>
            <a:r>
              <a:rPr lang="en-GB" b="1" dirty="0"/>
              <a:t> </a:t>
            </a:r>
            <a:r>
              <a:rPr lang="en-GB" b="1" dirty="0" err="1"/>
              <a:t>naći</a:t>
            </a:r>
            <a:r>
              <a:rPr lang="en-GB" b="1" dirty="0"/>
              <a:t> u </a:t>
            </a:r>
            <a:r>
              <a:rPr lang="en-GB" b="1" dirty="0" err="1"/>
              <a:t>višim</a:t>
            </a:r>
            <a:r>
              <a:rPr lang="en-GB" b="1" dirty="0"/>
              <a:t> </a:t>
            </a:r>
            <a:r>
              <a:rPr lang="en-GB" b="1" dirty="0" err="1"/>
              <a:t>predjelima</a:t>
            </a:r>
            <a:r>
              <a:rPr lang="en-GB" b="1" dirty="0"/>
              <a:t> </a:t>
            </a:r>
            <a:r>
              <a:rPr lang="en-GB" b="1" dirty="0" err="1"/>
              <a:t>Durmitora</a:t>
            </a:r>
            <a:r>
              <a:rPr lang="en-GB" b="1" dirty="0"/>
              <a:t> </a:t>
            </a:r>
            <a:r>
              <a:rPr lang="en-GB" b="1" dirty="0" err="1"/>
              <a:t>tokom</a:t>
            </a:r>
            <a:r>
              <a:rPr lang="en-GB" b="1" dirty="0"/>
              <a:t> </a:t>
            </a:r>
            <a:r>
              <a:rPr lang="en-GB" b="1" dirty="0" err="1"/>
              <a:t>čitave</a:t>
            </a:r>
            <a:r>
              <a:rPr lang="en-GB" b="1" dirty="0"/>
              <a:t> </a:t>
            </a:r>
            <a:r>
              <a:rPr lang="en-GB" b="1" dirty="0" err="1"/>
              <a:t>godine</a:t>
            </a:r>
            <a:r>
              <a:rPr lang="en-GB" b="1" dirty="0"/>
              <a:t>, </a:t>
            </a:r>
            <a:r>
              <a:rPr lang="en-GB" b="1" dirty="0" err="1"/>
              <a:t>i</a:t>
            </a:r>
            <a:r>
              <a:rPr lang="en-GB" b="1" dirty="0"/>
              <a:t> u </a:t>
            </a:r>
            <a:r>
              <a:rPr lang="en-GB" b="1" dirty="0" err="1"/>
              <a:t>oblasti</a:t>
            </a:r>
            <a:r>
              <a:rPr lang="en-GB" b="1" dirty="0"/>
              <a:t> </a:t>
            </a:r>
            <a:r>
              <a:rPr lang="en-GB" b="1" dirty="0" err="1"/>
              <a:t>zvanoj</a:t>
            </a:r>
            <a:r>
              <a:rPr lang="en-GB" b="1" dirty="0"/>
              <a:t> </a:t>
            </a:r>
            <a:r>
              <a:rPr lang="en-GB" b="1" dirty="0" err="1"/>
              <a:t>Kalica</a:t>
            </a:r>
            <a:r>
              <a:rPr lang="en-GB" b="1" dirty="0"/>
              <a:t>, </a:t>
            </a:r>
            <a:r>
              <a:rPr lang="en-GB" b="1" dirty="0" err="1"/>
              <a:t>poznatoj</a:t>
            </a:r>
            <a:r>
              <a:rPr lang="en-GB" b="1" dirty="0"/>
              <a:t> </a:t>
            </a:r>
            <a:r>
              <a:rPr lang="en-GB" b="1" dirty="0" err="1"/>
              <a:t>kao</a:t>
            </a:r>
            <a:r>
              <a:rPr lang="en-GB" b="1" dirty="0"/>
              <a:t> “</a:t>
            </a:r>
            <a:r>
              <a:rPr lang="en-GB" b="1" dirty="0" err="1"/>
              <a:t>Debeli</a:t>
            </a:r>
            <a:r>
              <a:rPr lang="en-GB" b="1" dirty="0"/>
              <a:t> </a:t>
            </a:r>
            <a:r>
              <a:rPr lang="en-GB" b="1" dirty="0" err="1"/>
              <a:t>Namet</a:t>
            </a:r>
            <a:r>
              <a:rPr lang="en-GB" b="1" dirty="0"/>
              <a:t>”(</a:t>
            </a:r>
            <a:r>
              <a:rPr lang="en-GB" b="1" dirty="0" err="1"/>
              <a:t>gusti</a:t>
            </a:r>
            <a:r>
              <a:rPr lang="en-GB" b="1" dirty="0"/>
              <a:t> </a:t>
            </a:r>
            <a:r>
              <a:rPr lang="en-GB" b="1" dirty="0" err="1"/>
              <a:t>aluvijum</a:t>
            </a:r>
            <a:r>
              <a:rPr lang="en-GB" b="1" dirty="0"/>
              <a:t>), </a:t>
            </a:r>
            <a:r>
              <a:rPr lang="en-GB" b="1" dirty="0" err="1"/>
              <a:t>koja</a:t>
            </a:r>
            <a:r>
              <a:rPr lang="en-GB" b="1" dirty="0"/>
              <a:t> je </a:t>
            </a:r>
            <a:r>
              <a:rPr lang="en-GB" b="1" dirty="0" err="1"/>
              <a:t>dugačka</a:t>
            </a:r>
            <a:r>
              <a:rPr lang="en-GB" b="1" dirty="0"/>
              <a:t> 200-300 </a:t>
            </a:r>
            <a:r>
              <a:rPr lang="en-GB" b="1" dirty="0" err="1"/>
              <a:t>metara</a:t>
            </a:r>
            <a:r>
              <a:rPr lang="en-GB" b="1" dirty="0"/>
              <a:t>, </a:t>
            </a:r>
            <a:r>
              <a:rPr lang="en-GB" b="1" dirty="0" err="1"/>
              <a:t>moguće</a:t>
            </a:r>
            <a:r>
              <a:rPr lang="en-GB" b="1" dirty="0"/>
              <a:t> je </a:t>
            </a:r>
            <a:r>
              <a:rPr lang="en-GB" b="1" dirty="0" err="1"/>
              <a:t>skijanje</a:t>
            </a:r>
            <a:r>
              <a:rPr lang="en-GB" b="1" dirty="0"/>
              <a:t> </a:t>
            </a:r>
            <a:r>
              <a:rPr lang="en-GB" b="1" dirty="0" err="1"/>
              <a:t>usred</a:t>
            </a:r>
            <a:r>
              <a:rPr lang="en-GB" b="1" dirty="0"/>
              <a:t> </a:t>
            </a:r>
            <a:r>
              <a:rPr lang="en-GB" b="1" dirty="0" err="1"/>
              <a:t>ljeta</a:t>
            </a:r>
            <a:r>
              <a:rPr lang="en-GB" b="1" dirty="0"/>
              <a:t>.</a:t>
            </a:r>
          </a:p>
          <a:p>
            <a:pPr algn="just"/>
            <a:r>
              <a:rPr lang="en-GB" b="1" dirty="0" err="1"/>
              <a:t>Žabljak</a:t>
            </a:r>
            <a:r>
              <a:rPr lang="en-GB" b="1" dirty="0"/>
              <a:t>  </a:t>
            </a:r>
            <a:r>
              <a:rPr lang="en-GB" b="1" dirty="0" err="1"/>
              <a:t>okružuju</a:t>
            </a:r>
            <a:r>
              <a:rPr lang="en-GB" b="1" dirty="0"/>
              <a:t>  23 </a:t>
            </a:r>
            <a:r>
              <a:rPr lang="en-GB" b="1" dirty="0" err="1"/>
              <a:t>planinska</a:t>
            </a:r>
            <a:r>
              <a:rPr lang="en-GB" b="1" dirty="0"/>
              <a:t> </a:t>
            </a:r>
            <a:r>
              <a:rPr lang="en-GB" b="1" dirty="0" err="1"/>
              <a:t>vrha</a:t>
            </a:r>
            <a:r>
              <a:rPr lang="en-GB" b="1" dirty="0"/>
              <a:t>, </a:t>
            </a:r>
            <a:r>
              <a:rPr lang="en-GB" b="1" dirty="0" err="1"/>
              <a:t>čija</a:t>
            </a:r>
            <a:r>
              <a:rPr lang="en-GB" b="1" dirty="0"/>
              <a:t> je </a:t>
            </a:r>
            <a:r>
              <a:rPr lang="en-GB" b="1" dirty="0" err="1"/>
              <a:t>nadmorska</a:t>
            </a:r>
            <a:r>
              <a:rPr lang="en-GB" b="1" dirty="0"/>
              <a:t> </a:t>
            </a:r>
            <a:r>
              <a:rPr lang="en-GB" b="1" dirty="0" err="1"/>
              <a:t>visina</a:t>
            </a:r>
            <a:r>
              <a:rPr lang="en-GB" b="1" dirty="0"/>
              <a:t> </a:t>
            </a:r>
            <a:r>
              <a:rPr lang="en-GB" b="1" dirty="0" err="1"/>
              <a:t>iznad</a:t>
            </a:r>
            <a:r>
              <a:rPr lang="en-GB" b="1" dirty="0"/>
              <a:t> 2200m,  18 </a:t>
            </a:r>
            <a:r>
              <a:rPr lang="en-GB" b="1" dirty="0" err="1"/>
              <a:t>planinskih</a:t>
            </a:r>
            <a:r>
              <a:rPr lang="en-GB" b="1" dirty="0"/>
              <a:t> </a:t>
            </a:r>
            <a:r>
              <a:rPr lang="en-GB" b="1" dirty="0" err="1"/>
              <a:t>jezera</a:t>
            </a:r>
            <a:r>
              <a:rPr lang="en-GB" b="1" dirty="0"/>
              <a:t>, od </a:t>
            </a:r>
            <a:r>
              <a:rPr lang="en-GB" b="1" dirty="0" err="1"/>
              <a:t>kojih</a:t>
            </a:r>
            <a:r>
              <a:rPr lang="en-GB" b="1" dirty="0"/>
              <a:t> je </a:t>
            </a:r>
            <a:r>
              <a:rPr lang="en-GB" b="1" dirty="0" err="1"/>
              <a:t>najpoznatije</a:t>
            </a:r>
            <a:r>
              <a:rPr lang="en-GB" b="1" dirty="0"/>
              <a:t> </a:t>
            </a:r>
            <a:r>
              <a:rPr lang="en-GB" b="1" dirty="0" err="1"/>
              <a:t>Crne</a:t>
            </a:r>
            <a:r>
              <a:rPr lang="en-GB" b="1" dirty="0"/>
              <a:t> </a:t>
            </a:r>
            <a:r>
              <a:rPr lang="en-GB" b="1" dirty="0" err="1"/>
              <a:t>jezero</a:t>
            </a:r>
            <a:r>
              <a:rPr lang="en-GB" b="1" dirty="0"/>
              <a:t>, </a:t>
            </a:r>
            <a:r>
              <a:rPr lang="en-GB" b="1" dirty="0" err="1"/>
              <a:t>kao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kanjon</a:t>
            </a:r>
            <a:r>
              <a:rPr lang="en-GB" b="1" dirty="0"/>
              <a:t> </a:t>
            </a:r>
            <a:r>
              <a:rPr lang="en-GB" b="1" dirty="0" err="1"/>
              <a:t>rijeke</a:t>
            </a:r>
            <a:r>
              <a:rPr lang="en-GB" b="1" dirty="0"/>
              <a:t> Tare, </a:t>
            </a:r>
            <a:r>
              <a:rPr lang="en-GB" b="1" dirty="0" err="1"/>
              <a:t>koji</a:t>
            </a:r>
            <a:r>
              <a:rPr lang="en-GB" b="1" dirty="0"/>
              <a:t> je </a:t>
            </a:r>
            <a:r>
              <a:rPr lang="en-GB" b="1" dirty="0" err="1"/>
              <a:t>najdublji</a:t>
            </a:r>
            <a:r>
              <a:rPr lang="en-GB" b="1" dirty="0"/>
              <a:t> u </a:t>
            </a:r>
            <a:r>
              <a:rPr lang="en-GB" b="1" dirty="0" err="1"/>
              <a:t>Evropi</a:t>
            </a:r>
            <a:r>
              <a:rPr lang="en-GB" b="1" dirty="0"/>
              <a:t>. 1991, u </a:t>
            </a:r>
            <a:r>
              <a:rPr lang="en-GB" b="1" dirty="0" err="1"/>
              <a:t>Žabljaku</a:t>
            </a:r>
            <a:r>
              <a:rPr lang="en-GB" b="1" dirty="0"/>
              <a:t> je </a:t>
            </a:r>
            <a:r>
              <a:rPr lang="en-GB" b="1" dirty="0" err="1"/>
              <a:t>Crna</a:t>
            </a:r>
            <a:r>
              <a:rPr lang="en-GB" b="1" dirty="0"/>
              <a:t> Gora </a:t>
            </a:r>
            <a:r>
              <a:rPr lang="en-GB" b="1" dirty="0" err="1"/>
              <a:t>proglašena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ekološku</a:t>
            </a:r>
            <a:r>
              <a:rPr lang="en-GB" b="1" dirty="0"/>
              <a:t> </a:t>
            </a:r>
            <a:r>
              <a:rPr lang="en-GB" b="1" dirty="0" err="1"/>
              <a:t>državu</a:t>
            </a:r>
            <a:r>
              <a:rPr lang="en-GB" b="1" dirty="0"/>
              <a:t>, a </a:t>
            </a:r>
            <a:r>
              <a:rPr lang="en-GB" b="1" dirty="0" err="1"/>
              <a:t>Žabljak</a:t>
            </a:r>
            <a:r>
              <a:rPr lang="en-GB" b="1" dirty="0"/>
              <a:t> je </a:t>
            </a:r>
            <a:r>
              <a:rPr lang="en-GB" b="1" dirty="0" err="1"/>
              <a:t>izabran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glavni</a:t>
            </a:r>
            <a:r>
              <a:rPr lang="en-GB" b="1" dirty="0"/>
              <a:t> grad.</a:t>
            </a:r>
          </a:p>
          <a:p>
            <a:pPr algn="just"/>
            <a:r>
              <a:rPr lang="en-GB" b="1" dirty="0" err="1"/>
              <a:t>Žabljak</a:t>
            </a:r>
            <a:r>
              <a:rPr lang="en-GB" b="1" dirty="0"/>
              <a:t> </a:t>
            </a:r>
            <a:r>
              <a:rPr lang="en-GB" b="1" dirty="0" err="1"/>
              <a:t>ima</a:t>
            </a:r>
            <a:r>
              <a:rPr lang="en-GB" b="1" dirty="0"/>
              <a:t> 3569 </a:t>
            </a:r>
            <a:r>
              <a:rPr lang="en-GB" b="1" dirty="0" err="1"/>
              <a:t>stanovnika</a:t>
            </a:r>
            <a:r>
              <a:rPr lang="en-GB" b="1" dirty="0"/>
              <a:t>. Na </a:t>
            </a:r>
            <a:r>
              <a:rPr lang="en-GB" b="1" dirty="0" err="1"/>
              <a:t>teritoriji</a:t>
            </a:r>
            <a:r>
              <a:rPr lang="en-GB" b="1" dirty="0"/>
              <a:t> </a:t>
            </a:r>
            <a:r>
              <a:rPr lang="en-GB" b="1" dirty="0" err="1"/>
              <a:t>opštine</a:t>
            </a:r>
            <a:r>
              <a:rPr lang="en-GB" b="1" dirty="0"/>
              <a:t> </a:t>
            </a:r>
            <a:r>
              <a:rPr lang="en-GB" b="1" dirty="0" err="1"/>
              <a:t>ima</a:t>
            </a:r>
            <a:r>
              <a:rPr lang="en-GB" b="1" dirty="0"/>
              <a:t> 28 </a:t>
            </a:r>
            <a:r>
              <a:rPr lang="en-GB" b="1" dirty="0" err="1"/>
              <a:t>naselja</a:t>
            </a:r>
            <a:r>
              <a:rPr lang="en-GB" b="1" dirty="0"/>
              <a:t>, </a:t>
            </a:r>
            <a:r>
              <a:rPr lang="en-GB" b="1" dirty="0" err="1"/>
              <a:t>koja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organizovana</a:t>
            </a:r>
            <a:r>
              <a:rPr lang="en-GB" b="1" dirty="0"/>
              <a:t> u 12 </a:t>
            </a:r>
            <a:r>
              <a:rPr lang="en-GB" b="1" dirty="0" err="1"/>
              <a:t>mjesnih</a:t>
            </a:r>
            <a:r>
              <a:rPr lang="en-GB" b="1" dirty="0"/>
              <a:t> </a:t>
            </a:r>
            <a:r>
              <a:rPr lang="en-GB" b="1" dirty="0" err="1"/>
              <a:t>zajednica</a:t>
            </a:r>
            <a:r>
              <a:rPr lang="en-GB" b="1" dirty="0"/>
              <a:t>, od </a:t>
            </a:r>
            <a:r>
              <a:rPr lang="en-GB" b="1" dirty="0" err="1"/>
              <a:t>kojih</a:t>
            </a:r>
            <a:r>
              <a:rPr lang="en-GB" b="1" dirty="0"/>
              <a:t> je </a:t>
            </a:r>
            <a:r>
              <a:rPr lang="en-GB" b="1" dirty="0" err="1"/>
              <a:t>jedna</a:t>
            </a:r>
            <a:r>
              <a:rPr lang="en-GB" b="1" dirty="0"/>
              <a:t> grad. </a:t>
            </a:r>
            <a:r>
              <a:rPr lang="en-GB" b="1" dirty="0" err="1"/>
              <a:t>Međutim</a:t>
            </a:r>
            <a:r>
              <a:rPr lang="en-GB" b="1" dirty="0"/>
              <a:t>, </a:t>
            </a:r>
            <a:r>
              <a:rPr lang="en-GB" b="1" dirty="0" err="1"/>
              <a:t>ovaj</a:t>
            </a:r>
            <a:r>
              <a:rPr lang="en-GB" b="1" dirty="0"/>
              <a:t> </a:t>
            </a:r>
            <a:r>
              <a:rPr lang="en-GB" b="1" dirty="0" err="1"/>
              <a:t>broj</a:t>
            </a:r>
            <a:r>
              <a:rPr lang="en-GB" b="1" dirty="0"/>
              <a:t> </a:t>
            </a:r>
            <a:r>
              <a:rPr lang="en-GB" b="1" dirty="0" err="1"/>
              <a:t>stanovnika</a:t>
            </a:r>
            <a:r>
              <a:rPr lang="en-GB" b="1" dirty="0"/>
              <a:t> je 3 do 5 </a:t>
            </a:r>
            <a:r>
              <a:rPr lang="en-GB" b="1" dirty="0" err="1"/>
              <a:t>puta</a:t>
            </a:r>
            <a:r>
              <a:rPr lang="en-GB" b="1" dirty="0"/>
              <a:t> </a:t>
            </a:r>
            <a:r>
              <a:rPr lang="en-GB" b="1" dirty="0" err="1"/>
              <a:t>veći</a:t>
            </a:r>
            <a:r>
              <a:rPr lang="en-GB" b="1" dirty="0"/>
              <a:t> u </a:t>
            </a:r>
            <a:r>
              <a:rPr lang="en-GB" b="1" dirty="0" err="1"/>
              <a:t>određenim</a:t>
            </a:r>
            <a:r>
              <a:rPr lang="en-GB" b="1" dirty="0"/>
              <a:t> </a:t>
            </a:r>
            <a:r>
              <a:rPr lang="en-GB" b="1" dirty="0" err="1"/>
              <a:t>periodima</a:t>
            </a:r>
            <a:r>
              <a:rPr lang="en-GB" b="1" dirty="0"/>
              <a:t> </a:t>
            </a:r>
            <a:r>
              <a:rPr lang="en-GB" b="1" dirty="0" err="1"/>
              <a:t>tokom</a:t>
            </a:r>
            <a:r>
              <a:rPr lang="en-GB" b="1" dirty="0"/>
              <a:t> </a:t>
            </a:r>
            <a:r>
              <a:rPr lang="en-GB" b="1" dirty="0" err="1"/>
              <a:t>zimske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ljetnje</a:t>
            </a:r>
            <a:r>
              <a:rPr lang="en-GB" b="1" dirty="0"/>
              <a:t> </a:t>
            </a:r>
            <a:r>
              <a:rPr lang="en-GB" b="1" dirty="0" err="1"/>
              <a:t>sezone</a:t>
            </a:r>
            <a:r>
              <a:rPr lang="en-GB" b="1" dirty="0"/>
              <a:t>, </a:t>
            </a:r>
            <a:r>
              <a:rPr lang="en-GB" b="1" dirty="0" err="1"/>
              <a:t>kada</a:t>
            </a:r>
            <a:r>
              <a:rPr lang="en-GB" b="1" dirty="0"/>
              <a:t> </a:t>
            </a:r>
            <a:r>
              <a:rPr lang="en-GB" b="1" dirty="0" err="1"/>
              <a:t>vlasnici</a:t>
            </a:r>
            <a:r>
              <a:rPr lang="en-GB" b="1" dirty="0"/>
              <a:t> </a:t>
            </a:r>
            <a:r>
              <a:rPr lang="en-GB" b="1" dirty="0" err="1"/>
              <a:t>vikendica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turisti</a:t>
            </a:r>
            <a:r>
              <a:rPr lang="en-GB" b="1" dirty="0"/>
              <a:t> </a:t>
            </a:r>
            <a:r>
              <a:rPr lang="en-GB" b="1" dirty="0" err="1"/>
              <a:t>dođu</a:t>
            </a:r>
            <a:r>
              <a:rPr lang="en-GB" b="1" dirty="0"/>
              <a:t>.</a:t>
            </a:r>
          </a:p>
          <a:p>
            <a:pPr algn="just"/>
            <a:r>
              <a:rPr lang="en-GB" b="1" dirty="0" err="1"/>
              <a:t>Poljoprivreda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stočarstvo</a:t>
            </a:r>
            <a:r>
              <a:rPr lang="en-GB" b="1" dirty="0"/>
              <a:t>, </a:t>
            </a:r>
            <a:r>
              <a:rPr lang="en-GB" b="1" dirty="0" err="1"/>
              <a:t>zajedno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šumarstvom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primarnom</a:t>
            </a:r>
            <a:r>
              <a:rPr lang="en-GB" b="1" dirty="0"/>
              <a:t> </a:t>
            </a:r>
            <a:r>
              <a:rPr lang="en-GB" b="1" dirty="0" err="1"/>
              <a:t>obradom</a:t>
            </a:r>
            <a:r>
              <a:rPr lang="en-GB" b="1" dirty="0"/>
              <a:t> </a:t>
            </a:r>
            <a:r>
              <a:rPr lang="en-GB" b="1" dirty="0" err="1"/>
              <a:t>drveta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tradicionalne</a:t>
            </a:r>
            <a:r>
              <a:rPr lang="en-GB" b="1" dirty="0"/>
              <a:t> </a:t>
            </a:r>
            <a:r>
              <a:rPr lang="en-GB" b="1" dirty="0" err="1"/>
              <a:t>aktivnosti</a:t>
            </a:r>
            <a:r>
              <a:rPr lang="en-GB" b="1" dirty="0"/>
              <a:t> </a:t>
            </a:r>
            <a:r>
              <a:rPr lang="en-GB" b="1" dirty="0" err="1"/>
              <a:t>stanovništva</a:t>
            </a:r>
            <a:r>
              <a:rPr lang="en-GB" b="1" dirty="0"/>
              <a:t>, </a:t>
            </a:r>
            <a:r>
              <a:rPr lang="en-GB" b="1" dirty="0" err="1"/>
              <a:t>koje</a:t>
            </a:r>
            <a:r>
              <a:rPr lang="en-GB" b="1" dirty="0"/>
              <a:t> </a:t>
            </a:r>
            <a:r>
              <a:rPr lang="en-GB" b="1" dirty="0" err="1"/>
              <a:t>danas</a:t>
            </a:r>
            <a:r>
              <a:rPr lang="en-GB" b="1" dirty="0"/>
              <a:t> </a:t>
            </a:r>
            <a:r>
              <a:rPr lang="en-GB" b="1" dirty="0" err="1"/>
              <a:t>svoju</a:t>
            </a:r>
            <a:r>
              <a:rPr lang="en-GB" b="1" dirty="0"/>
              <a:t> </a:t>
            </a:r>
            <a:r>
              <a:rPr lang="en-GB" b="1" dirty="0" err="1"/>
              <a:t>budućnost</a:t>
            </a:r>
            <a:r>
              <a:rPr lang="en-GB" b="1" dirty="0"/>
              <a:t> </a:t>
            </a:r>
            <a:r>
              <a:rPr lang="en-GB" b="1" dirty="0" err="1"/>
              <a:t>vidi</a:t>
            </a:r>
            <a:r>
              <a:rPr lang="en-GB" b="1" dirty="0"/>
              <a:t> u  </a:t>
            </a:r>
            <a:r>
              <a:rPr lang="en-GB" b="1" dirty="0" err="1"/>
              <a:t>turizmu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njim</a:t>
            </a:r>
            <a:r>
              <a:rPr lang="en-GB" b="1" dirty="0"/>
              <a:t> </a:t>
            </a:r>
            <a:r>
              <a:rPr lang="en-GB" b="1" dirty="0" err="1"/>
              <a:t>vezanim</a:t>
            </a:r>
            <a:r>
              <a:rPr lang="en-GB" b="1" dirty="0"/>
              <a:t> </a:t>
            </a:r>
            <a:r>
              <a:rPr lang="en-GB" b="1" dirty="0" err="1"/>
              <a:t>poslovima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921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Saobraćajna</a:t>
            </a:r>
            <a:r>
              <a:rPr lang="en-GB" sz="3600" dirty="0"/>
              <a:t> </a:t>
            </a:r>
            <a:r>
              <a:rPr lang="en-GB" sz="3600" dirty="0" err="1"/>
              <a:t>komunikacija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b="1" dirty="0" err="1"/>
              <a:t>Granični</a:t>
            </a:r>
            <a:r>
              <a:rPr lang="en-GB" b="1" dirty="0"/>
              <a:t> </a:t>
            </a:r>
            <a:r>
              <a:rPr lang="en-GB" b="1" dirty="0" err="1"/>
              <a:t>prelazi</a:t>
            </a:r>
            <a:endParaRPr lang="en-GB" b="1" dirty="0"/>
          </a:p>
          <a:p>
            <a:pPr algn="just"/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dolazi</a:t>
            </a:r>
            <a:r>
              <a:rPr lang="en-GB" b="1" dirty="0"/>
              <a:t>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Srbije</a:t>
            </a:r>
            <a:r>
              <a:rPr lang="en-GB" b="1" dirty="0"/>
              <a:t>, </a:t>
            </a:r>
            <a:r>
              <a:rPr lang="en-GB" b="1" dirty="0" err="1"/>
              <a:t>može</a:t>
            </a:r>
            <a:r>
              <a:rPr lang="en-GB" b="1" dirty="0"/>
              <a:t> se </a:t>
            </a:r>
            <a:r>
              <a:rPr lang="en-GB" b="1" dirty="0" err="1"/>
              <a:t>preći</a:t>
            </a:r>
            <a:r>
              <a:rPr lang="en-GB" b="1" dirty="0"/>
              <a:t> </a:t>
            </a:r>
            <a:r>
              <a:rPr lang="en-GB" b="1" dirty="0" err="1"/>
              <a:t>granica</a:t>
            </a:r>
            <a:r>
              <a:rPr lang="en-GB" b="1" dirty="0"/>
              <a:t> u </a:t>
            </a:r>
            <a:r>
              <a:rPr lang="en-GB" b="1" dirty="0" err="1"/>
              <a:t>Prijepolju</a:t>
            </a:r>
            <a:r>
              <a:rPr lang="en-GB" b="1" dirty="0"/>
              <a:t>, pa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Pljevalja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dolazi</a:t>
            </a:r>
            <a:r>
              <a:rPr lang="en-GB" b="1" dirty="0"/>
              <a:t> se do </a:t>
            </a:r>
            <a:r>
              <a:rPr lang="en-GB" b="1" dirty="0" err="1"/>
              <a:t>Žabljaka</a:t>
            </a:r>
            <a:r>
              <a:rPr lang="en-GB" b="1" dirty="0"/>
              <a:t>(od </a:t>
            </a:r>
            <a:r>
              <a:rPr lang="en-GB" b="1" dirty="0" err="1"/>
              <a:t>graničnog</a:t>
            </a:r>
            <a:r>
              <a:rPr lang="en-GB" b="1" dirty="0"/>
              <a:t> </a:t>
            </a:r>
            <a:r>
              <a:rPr lang="en-GB" b="1" dirty="0" err="1"/>
              <a:t>prelaza</a:t>
            </a:r>
            <a:r>
              <a:rPr lang="en-GB" b="1" dirty="0"/>
              <a:t> </a:t>
            </a:r>
            <a:r>
              <a:rPr lang="en-GB" b="1" dirty="0" err="1"/>
              <a:t>Jabuka</a:t>
            </a:r>
            <a:r>
              <a:rPr lang="en-GB" b="1" dirty="0"/>
              <a:t> </a:t>
            </a:r>
            <a:r>
              <a:rPr lang="en-GB" b="1" dirty="0" err="1"/>
              <a:t>razdaljina</a:t>
            </a:r>
            <a:r>
              <a:rPr lang="en-GB" b="1" dirty="0"/>
              <a:t> je 98km). </a:t>
            </a:r>
            <a:r>
              <a:rPr lang="en-GB" b="1" dirty="0" err="1"/>
              <a:t>Takođe</a:t>
            </a:r>
            <a:r>
              <a:rPr lang="en-GB" b="1" dirty="0"/>
              <a:t>, </a:t>
            </a:r>
            <a:r>
              <a:rPr lang="en-GB" b="1" dirty="0" err="1"/>
              <a:t>može</a:t>
            </a:r>
            <a:r>
              <a:rPr lang="en-GB" b="1" dirty="0"/>
              <a:t> se </a:t>
            </a:r>
            <a:r>
              <a:rPr lang="en-GB" b="1" dirty="0" err="1"/>
              <a:t>stići</a:t>
            </a:r>
            <a:r>
              <a:rPr lang="en-GB" b="1" dirty="0"/>
              <a:t>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Bijelog</a:t>
            </a:r>
            <a:r>
              <a:rPr lang="en-GB" b="1" dirty="0"/>
              <a:t> </a:t>
            </a:r>
            <a:r>
              <a:rPr lang="en-GB" b="1" dirty="0" err="1"/>
              <a:t>Polja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Mojkovca</a:t>
            </a:r>
            <a:r>
              <a:rPr lang="en-GB" b="1" dirty="0"/>
              <a:t>(</a:t>
            </a:r>
            <a:r>
              <a:rPr lang="en-GB" b="1" dirty="0" err="1"/>
              <a:t>granični</a:t>
            </a:r>
            <a:r>
              <a:rPr lang="en-GB" b="1" dirty="0"/>
              <a:t> </a:t>
            </a:r>
            <a:r>
              <a:rPr lang="en-GB" b="1" dirty="0" err="1"/>
              <a:t>prelaz</a:t>
            </a:r>
            <a:r>
              <a:rPr lang="en-GB" b="1" dirty="0"/>
              <a:t> </a:t>
            </a:r>
            <a:r>
              <a:rPr lang="en-GB" b="1" dirty="0" err="1"/>
              <a:t>Brodarevo</a:t>
            </a:r>
            <a:r>
              <a:rPr lang="en-GB" b="1" dirty="0"/>
              <a:t> -110 km).</a:t>
            </a:r>
          </a:p>
          <a:p>
            <a:pPr algn="just"/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dolazi</a:t>
            </a:r>
            <a:r>
              <a:rPr lang="en-GB" b="1" dirty="0"/>
              <a:t>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Hrvatske</a:t>
            </a:r>
            <a:r>
              <a:rPr lang="en-GB" b="1" dirty="0"/>
              <a:t>,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pravca</a:t>
            </a:r>
            <a:r>
              <a:rPr lang="en-GB" b="1" dirty="0"/>
              <a:t> </a:t>
            </a:r>
            <a:r>
              <a:rPr lang="en-GB" b="1" dirty="0" err="1"/>
              <a:t>Dubrovnika</a:t>
            </a:r>
            <a:r>
              <a:rPr lang="en-GB" b="1" dirty="0"/>
              <a:t>(</a:t>
            </a:r>
            <a:r>
              <a:rPr lang="en-GB" b="1" dirty="0" err="1"/>
              <a:t>granični</a:t>
            </a:r>
            <a:r>
              <a:rPr lang="en-GB" b="1" dirty="0"/>
              <a:t> </a:t>
            </a:r>
            <a:r>
              <a:rPr lang="en-GB" b="1" dirty="0" err="1"/>
              <a:t>prelaz</a:t>
            </a:r>
            <a:r>
              <a:rPr lang="en-GB" b="1" dirty="0"/>
              <a:t> </a:t>
            </a:r>
            <a:r>
              <a:rPr lang="en-GB" b="1" dirty="0" err="1"/>
              <a:t>Debeli</a:t>
            </a:r>
            <a:r>
              <a:rPr lang="en-GB" b="1" dirty="0"/>
              <a:t> </a:t>
            </a:r>
            <a:r>
              <a:rPr lang="en-GB" b="1" dirty="0" err="1"/>
              <a:t>brijeg</a:t>
            </a:r>
            <a:r>
              <a:rPr lang="en-GB" b="1" dirty="0"/>
              <a:t>), </a:t>
            </a:r>
            <a:r>
              <a:rPr lang="en-GB" b="1" dirty="0" err="1"/>
              <a:t>stiže</a:t>
            </a:r>
            <a:r>
              <a:rPr lang="en-GB" b="1" dirty="0"/>
              <a:t> se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Herceg</a:t>
            </a:r>
            <a:r>
              <a:rPr lang="en-GB" b="1" dirty="0"/>
              <a:t> </a:t>
            </a:r>
            <a:r>
              <a:rPr lang="en-GB" b="1" dirty="0" err="1"/>
              <a:t>Novog</a:t>
            </a:r>
            <a:r>
              <a:rPr lang="en-GB" b="1" dirty="0"/>
              <a:t>, </a:t>
            </a:r>
            <a:r>
              <a:rPr lang="en-GB" b="1" dirty="0" err="1"/>
              <a:t>Risna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Nikšića</a:t>
            </a:r>
            <a:r>
              <a:rPr lang="en-GB" b="1" dirty="0"/>
              <a:t>(200km)</a:t>
            </a:r>
            <a:r>
              <a:rPr lang="en-GB" b="1" dirty="0" err="1"/>
              <a:t>ili</a:t>
            </a:r>
            <a:r>
              <a:rPr lang="en-GB" b="1" dirty="0"/>
              <a:t> </a:t>
            </a:r>
            <a:r>
              <a:rPr lang="en-GB" b="1" dirty="0" err="1"/>
              <a:t>pravcem</a:t>
            </a:r>
            <a:r>
              <a:rPr lang="en-GB" b="1" dirty="0"/>
              <a:t> Dubrovnik-</a:t>
            </a:r>
            <a:r>
              <a:rPr lang="en-GB" b="1" dirty="0" err="1"/>
              <a:t>Trebinje</a:t>
            </a:r>
            <a:r>
              <a:rPr lang="en-GB" b="1" dirty="0"/>
              <a:t>-</a:t>
            </a:r>
            <a:r>
              <a:rPr lang="en-GB" b="1" dirty="0" err="1"/>
              <a:t>Nikšić</a:t>
            </a:r>
            <a:r>
              <a:rPr lang="en-GB" b="1" dirty="0"/>
              <a:t> -</a:t>
            </a:r>
            <a:r>
              <a:rPr lang="en-GB" b="1" dirty="0" err="1"/>
              <a:t>Žabljak</a:t>
            </a:r>
            <a:r>
              <a:rPr lang="en-GB" b="1" dirty="0"/>
              <a:t> (170 km).</a:t>
            </a:r>
          </a:p>
          <a:p>
            <a:pPr algn="just"/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dolazi</a:t>
            </a:r>
            <a:r>
              <a:rPr lang="en-GB" b="1" dirty="0"/>
              <a:t>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Bosne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Hercegovine</a:t>
            </a:r>
            <a:r>
              <a:rPr lang="en-GB" b="1" dirty="0"/>
              <a:t>,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Foče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graničnog</a:t>
            </a:r>
            <a:r>
              <a:rPr lang="en-GB" b="1" dirty="0"/>
              <a:t> </a:t>
            </a:r>
            <a:r>
              <a:rPr lang="en-GB" b="1" dirty="0" err="1"/>
              <a:t>prelaza</a:t>
            </a:r>
            <a:r>
              <a:rPr lang="en-GB" b="1" dirty="0"/>
              <a:t> </a:t>
            </a:r>
            <a:r>
              <a:rPr lang="en-GB" b="1" dirty="0" err="1"/>
              <a:t>Šćepan</a:t>
            </a:r>
            <a:r>
              <a:rPr lang="en-GB" b="1" dirty="0"/>
              <a:t> </a:t>
            </a:r>
            <a:r>
              <a:rPr lang="en-GB" b="1" dirty="0" err="1"/>
              <a:t>Polje</a:t>
            </a:r>
            <a:r>
              <a:rPr lang="en-GB" b="1" dirty="0"/>
              <a:t>, </a:t>
            </a:r>
            <a:r>
              <a:rPr lang="en-GB" b="1" dirty="0" err="1"/>
              <a:t>razdaljina</a:t>
            </a:r>
            <a:r>
              <a:rPr lang="en-GB" b="1" dirty="0"/>
              <a:t> od </a:t>
            </a:r>
            <a:r>
              <a:rPr lang="en-GB" b="1" dirty="0" err="1"/>
              <a:t>graničnog</a:t>
            </a:r>
            <a:r>
              <a:rPr lang="en-GB" b="1" dirty="0"/>
              <a:t> </a:t>
            </a:r>
            <a:r>
              <a:rPr lang="en-GB" b="1" dirty="0" err="1"/>
              <a:t>prelaza</a:t>
            </a:r>
            <a:r>
              <a:rPr lang="en-GB" b="1" dirty="0"/>
              <a:t> je 150km. </a:t>
            </a:r>
            <a:r>
              <a:rPr lang="en-GB" b="1" dirty="0" err="1"/>
              <a:t>Ako</a:t>
            </a:r>
            <a:r>
              <a:rPr lang="en-GB" b="1" dirty="0"/>
              <a:t> se ide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Plužina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Durmitora</a:t>
            </a:r>
            <a:r>
              <a:rPr lang="en-GB" b="1" dirty="0"/>
              <a:t> </a:t>
            </a:r>
            <a:r>
              <a:rPr lang="en-GB" b="1" dirty="0" err="1"/>
              <a:t>razdaljina</a:t>
            </a:r>
            <a:r>
              <a:rPr lang="en-GB" b="1" dirty="0"/>
              <a:t> je 85km. </a:t>
            </a:r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ulazi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granični</a:t>
            </a:r>
            <a:r>
              <a:rPr lang="en-GB" b="1" dirty="0"/>
              <a:t> </a:t>
            </a:r>
            <a:r>
              <a:rPr lang="en-GB" b="1" dirty="0" err="1"/>
              <a:t>prelaz</a:t>
            </a:r>
            <a:r>
              <a:rPr lang="en-GB" b="1" dirty="0"/>
              <a:t> </a:t>
            </a:r>
            <a:r>
              <a:rPr lang="en-GB" b="1" dirty="0" err="1"/>
              <a:t>Metelika</a:t>
            </a:r>
            <a:r>
              <a:rPr lang="en-GB" b="1" dirty="0"/>
              <a:t>,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Goražda</a:t>
            </a:r>
            <a:r>
              <a:rPr lang="en-GB" b="1" dirty="0"/>
              <a:t>, </a:t>
            </a:r>
            <a:r>
              <a:rPr lang="en-GB" b="1" dirty="0" err="1"/>
              <a:t>Ćajniča</a:t>
            </a:r>
            <a:r>
              <a:rPr lang="en-GB" b="1" dirty="0"/>
              <a:t>, </a:t>
            </a:r>
            <a:r>
              <a:rPr lang="en-GB" b="1" dirty="0" err="1"/>
              <a:t>Pljevalja</a:t>
            </a:r>
            <a:r>
              <a:rPr lang="en-GB" b="1" dirty="0"/>
              <a:t>, </a:t>
            </a:r>
            <a:r>
              <a:rPr lang="en-GB" b="1" dirty="0" err="1"/>
              <a:t>razdaljina</a:t>
            </a:r>
            <a:r>
              <a:rPr lang="en-GB" b="1" dirty="0"/>
              <a:t> je 87km.</a:t>
            </a:r>
          </a:p>
          <a:p>
            <a:pPr algn="just"/>
            <a:r>
              <a:rPr lang="en-GB" b="1" dirty="0"/>
              <a:t> </a:t>
            </a:r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dolazi</a:t>
            </a:r>
            <a:r>
              <a:rPr lang="en-GB" b="1" dirty="0"/>
              <a:t>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pravca</a:t>
            </a:r>
            <a:r>
              <a:rPr lang="en-GB" b="1" dirty="0"/>
              <a:t> </a:t>
            </a:r>
            <a:r>
              <a:rPr lang="en-GB" b="1" dirty="0" err="1"/>
              <a:t>Trebinje</a:t>
            </a:r>
            <a:r>
              <a:rPr lang="en-GB" b="1" dirty="0"/>
              <a:t>- </a:t>
            </a:r>
            <a:r>
              <a:rPr lang="en-GB" b="1" dirty="0" err="1"/>
              <a:t>Vilusi</a:t>
            </a:r>
            <a:r>
              <a:rPr lang="en-GB" b="1" dirty="0"/>
              <a:t>- </a:t>
            </a:r>
            <a:r>
              <a:rPr lang="en-GB" b="1" dirty="0" err="1"/>
              <a:t>Niksic</a:t>
            </a:r>
            <a:r>
              <a:rPr lang="en-GB" b="1" dirty="0"/>
              <a:t> do </a:t>
            </a:r>
            <a:r>
              <a:rPr lang="en-GB" b="1" dirty="0" err="1"/>
              <a:t>Zabljaka</a:t>
            </a:r>
            <a:r>
              <a:rPr lang="en-GB" b="1" dirty="0"/>
              <a:t>, </a:t>
            </a:r>
            <a:r>
              <a:rPr lang="en-GB" b="1" dirty="0" err="1"/>
              <a:t>razdaljina</a:t>
            </a:r>
            <a:r>
              <a:rPr lang="en-GB" b="1" dirty="0"/>
              <a:t> je 170km,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graničnog</a:t>
            </a:r>
            <a:r>
              <a:rPr lang="en-GB" b="1" dirty="0"/>
              <a:t> </a:t>
            </a:r>
            <a:r>
              <a:rPr lang="en-GB" b="1" dirty="0" err="1"/>
              <a:t>prelaza</a:t>
            </a:r>
            <a:r>
              <a:rPr lang="en-GB" b="1" dirty="0"/>
              <a:t> </a:t>
            </a:r>
            <a:r>
              <a:rPr lang="en-GB" b="1" dirty="0" err="1"/>
              <a:t>Vraćenovići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32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Prirodni</a:t>
            </a:r>
            <a:r>
              <a:rPr lang="en-GB" sz="3600" dirty="0"/>
              <a:t> </a:t>
            </a:r>
            <a:r>
              <a:rPr lang="en-GB" sz="3600" dirty="0" err="1"/>
              <a:t>resursi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95302"/>
          </a:xfrm>
        </p:spPr>
        <p:txBody>
          <a:bodyPr/>
          <a:lstStyle/>
          <a:p>
            <a:r>
              <a:rPr lang="en-GB" b="1" dirty="0"/>
              <a:t>Šume</a:t>
            </a:r>
          </a:p>
          <a:p>
            <a:pPr marL="0" indent="0" algn="just">
              <a:buNone/>
            </a:pPr>
            <a:r>
              <a:rPr lang="en-GB" b="1" dirty="0"/>
              <a:t>Šume </a:t>
            </a:r>
            <a:r>
              <a:rPr lang="en-GB" b="1" dirty="0" err="1"/>
              <a:t>predstavljaju</a:t>
            </a:r>
            <a:r>
              <a:rPr lang="en-GB" b="1" dirty="0"/>
              <a:t> </a:t>
            </a:r>
            <a:r>
              <a:rPr lang="en-GB" b="1" dirty="0" err="1"/>
              <a:t>jedan</a:t>
            </a:r>
            <a:r>
              <a:rPr lang="en-GB" b="1" dirty="0"/>
              <a:t> </a:t>
            </a:r>
            <a:r>
              <a:rPr lang="pl-PL" b="1" dirty="0"/>
              <a:t>od zna</a:t>
            </a:r>
            <a:r>
              <a:rPr lang="en-GB" b="1" dirty="0"/>
              <a:t>č</a:t>
            </a:r>
            <a:r>
              <a:rPr lang="pl-PL" b="1" dirty="0"/>
              <a:t>ajnih resursa</a:t>
            </a:r>
            <a:r>
              <a:rPr lang="en-GB" b="1" dirty="0"/>
              <a:t> </a:t>
            </a:r>
            <a:r>
              <a:rPr lang="pl-PL" b="1" dirty="0"/>
              <a:t>na podru</a:t>
            </a:r>
            <a:r>
              <a:rPr lang="en-GB" b="1" dirty="0"/>
              <a:t>č</a:t>
            </a:r>
            <a:r>
              <a:rPr lang="pl-PL" b="1" dirty="0"/>
              <a:t>ju opštine</a:t>
            </a:r>
            <a:r>
              <a:rPr lang="en-GB" b="1" dirty="0"/>
              <a:t> </a:t>
            </a:r>
            <a:r>
              <a:rPr lang="en-GB" b="1" dirty="0" err="1"/>
              <a:t>Žabljak</a:t>
            </a:r>
            <a:r>
              <a:rPr lang="en-GB" b="1" dirty="0"/>
              <a:t>. </a:t>
            </a:r>
            <a:r>
              <a:rPr lang="en-GB" b="1" dirty="0" err="1"/>
              <a:t>Velike</a:t>
            </a:r>
            <a:r>
              <a:rPr lang="en-GB" b="1" dirty="0"/>
              <a:t> </a:t>
            </a:r>
            <a:r>
              <a:rPr lang="en-GB" b="1" dirty="0" err="1"/>
              <a:t>površine</a:t>
            </a:r>
            <a:r>
              <a:rPr lang="en-GB" b="1" dirty="0"/>
              <a:t> </a:t>
            </a:r>
            <a:r>
              <a:rPr lang="pl-PL" b="1" dirty="0"/>
              <a:t>pod </a:t>
            </a:r>
            <a:r>
              <a:rPr lang="en-GB" b="1" dirty="0"/>
              <a:t>č</a:t>
            </a:r>
            <a:r>
              <a:rPr lang="pl-PL" b="1" dirty="0"/>
              <a:t>etinarskim i listopadnim</a:t>
            </a:r>
            <a:r>
              <a:rPr lang="en-GB" b="1" dirty="0"/>
              <a:t> </a:t>
            </a:r>
            <a:r>
              <a:rPr lang="it-IT" b="1" dirty="0"/>
              <a:t>šumama omogućile su </a:t>
            </a:r>
            <a:r>
              <a:rPr lang="en-GB" b="1" dirty="0" err="1"/>
              <a:t>razvoj</a:t>
            </a:r>
            <a:r>
              <a:rPr lang="en-GB" b="1" dirty="0"/>
              <a:t> </a:t>
            </a:r>
            <a:r>
              <a:rPr lang="en-GB" b="1" dirty="0" err="1"/>
              <a:t>drvne</a:t>
            </a:r>
            <a:r>
              <a:rPr lang="en-GB" b="1" dirty="0"/>
              <a:t> </a:t>
            </a:r>
            <a:r>
              <a:rPr lang="en-GB" b="1" dirty="0" err="1"/>
              <a:t>industrije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drvoprerade</a:t>
            </a:r>
            <a:r>
              <a:rPr lang="en-GB" b="1" dirty="0"/>
              <a:t>. </a:t>
            </a:r>
            <a:r>
              <a:rPr lang="en-GB" b="1" dirty="0" err="1"/>
              <a:t>Ukupna</a:t>
            </a:r>
            <a:r>
              <a:rPr lang="en-GB" b="1" dirty="0"/>
              <a:t> </a:t>
            </a:r>
            <a:r>
              <a:rPr lang="en-GB" b="1" dirty="0" err="1"/>
              <a:t>površina</a:t>
            </a:r>
            <a:r>
              <a:rPr lang="en-GB" b="1" dirty="0"/>
              <a:t> </a:t>
            </a:r>
            <a:r>
              <a:rPr lang="en-GB" b="1" dirty="0" err="1"/>
              <a:t>šuma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šumskog</a:t>
            </a:r>
            <a:r>
              <a:rPr lang="en-GB" b="1" dirty="0"/>
              <a:t> </a:t>
            </a:r>
            <a:r>
              <a:rPr lang="en-GB" b="1" dirty="0" err="1"/>
              <a:t>zemljišta</a:t>
            </a:r>
            <a:r>
              <a:rPr lang="en-GB" b="1" dirty="0"/>
              <a:t> je 8.517ha </a:t>
            </a:r>
            <a:r>
              <a:rPr lang="en-GB" b="1" dirty="0" err="1"/>
              <a:t>državnih</a:t>
            </a:r>
            <a:r>
              <a:rPr lang="en-GB" b="1" dirty="0"/>
              <a:t> </a:t>
            </a:r>
            <a:r>
              <a:rPr lang="en-GB" b="1" dirty="0" err="1"/>
              <a:t>šuma</a:t>
            </a:r>
            <a:r>
              <a:rPr lang="en-GB" b="1" dirty="0"/>
              <a:t> (</a:t>
            </a:r>
            <a:r>
              <a:rPr lang="en-GB" b="1" dirty="0" err="1"/>
              <a:t>visoke</a:t>
            </a:r>
            <a:r>
              <a:rPr lang="en-GB" b="1" dirty="0"/>
              <a:t> </a:t>
            </a:r>
            <a:r>
              <a:rPr lang="en-GB" b="1" dirty="0" err="1"/>
              <a:t>ekonomske</a:t>
            </a:r>
            <a:r>
              <a:rPr lang="en-GB" b="1" dirty="0"/>
              <a:t> </a:t>
            </a:r>
            <a:r>
              <a:rPr lang="en-GB" b="1" dirty="0" err="1"/>
              <a:t>šume</a:t>
            </a:r>
            <a:r>
              <a:rPr lang="en-GB" b="1" dirty="0"/>
              <a:t> 7.513ha, </a:t>
            </a:r>
            <a:r>
              <a:rPr lang="en-GB" b="1" dirty="0" err="1"/>
              <a:t>šume</a:t>
            </a:r>
            <a:r>
              <a:rPr lang="en-GB" b="1" dirty="0"/>
              <a:t> </a:t>
            </a:r>
            <a:r>
              <a:rPr lang="en-GB" b="1" dirty="0" err="1"/>
              <a:t>ostale</a:t>
            </a:r>
            <a:r>
              <a:rPr lang="en-GB" b="1" dirty="0"/>
              <a:t> </a:t>
            </a:r>
            <a:r>
              <a:rPr lang="en-GB" b="1" dirty="0" err="1"/>
              <a:t>namjene</a:t>
            </a:r>
            <a:r>
              <a:rPr lang="en-GB" b="1" dirty="0"/>
              <a:t> 195ha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obraslo</a:t>
            </a:r>
            <a:r>
              <a:rPr lang="en-GB" b="1" dirty="0"/>
              <a:t> </a:t>
            </a:r>
            <a:r>
              <a:rPr lang="en-GB" b="1" dirty="0" err="1"/>
              <a:t>zemljište</a:t>
            </a:r>
            <a:r>
              <a:rPr lang="en-GB" b="1" dirty="0"/>
              <a:t> 809ha) </a:t>
            </a:r>
            <a:r>
              <a:rPr lang="en-GB" b="1" dirty="0" err="1"/>
              <a:t>i</a:t>
            </a:r>
            <a:r>
              <a:rPr lang="en-GB" b="1" dirty="0"/>
              <a:t> 756ha </a:t>
            </a:r>
            <a:r>
              <a:rPr lang="en-GB" b="1" dirty="0" err="1"/>
              <a:t>privatnih</a:t>
            </a:r>
            <a:r>
              <a:rPr lang="en-GB" b="1" dirty="0"/>
              <a:t> </a:t>
            </a:r>
            <a:r>
              <a:rPr lang="en-GB" b="1" dirty="0" err="1"/>
              <a:t>šuma</a:t>
            </a:r>
            <a:r>
              <a:rPr lang="en-GB" b="1" dirty="0"/>
              <a:t> (</a:t>
            </a:r>
            <a:r>
              <a:rPr lang="en-GB" b="1" dirty="0" err="1"/>
              <a:t>ukupno</a:t>
            </a:r>
            <a:r>
              <a:rPr lang="en-GB" b="1" dirty="0"/>
              <a:t> </a:t>
            </a:r>
            <a:r>
              <a:rPr lang="pl-PL" b="1" dirty="0"/>
              <a:t>9.273 ha). U visokim ekonomskim</a:t>
            </a:r>
            <a:r>
              <a:rPr lang="en-GB" b="1" dirty="0"/>
              <a:t> </a:t>
            </a:r>
            <a:r>
              <a:rPr lang="en-GB" b="1" dirty="0" err="1"/>
              <a:t>šumama</a:t>
            </a:r>
            <a:r>
              <a:rPr lang="en-GB" b="1" dirty="0"/>
              <a:t>, </a:t>
            </a:r>
            <a:r>
              <a:rPr lang="en-GB" b="1" dirty="0" err="1"/>
              <a:t>osnovna</a:t>
            </a:r>
            <a:r>
              <a:rPr lang="en-GB" b="1" dirty="0"/>
              <a:t> </a:t>
            </a:r>
            <a:r>
              <a:rPr lang="en-GB" b="1" dirty="0" err="1"/>
              <a:t>funkcija</a:t>
            </a:r>
            <a:r>
              <a:rPr lang="en-GB" b="1" dirty="0"/>
              <a:t> je </a:t>
            </a:r>
            <a:r>
              <a:rPr lang="en-GB" b="1" dirty="0" err="1"/>
              <a:t>proizvodnja</a:t>
            </a:r>
            <a:r>
              <a:rPr lang="en-GB" b="1" dirty="0"/>
              <a:t> </a:t>
            </a:r>
            <a:r>
              <a:rPr lang="en-GB" b="1" dirty="0" err="1"/>
              <a:t>drveta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sporednih</a:t>
            </a:r>
            <a:r>
              <a:rPr lang="en-GB" b="1" dirty="0"/>
              <a:t> </a:t>
            </a:r>
            <a:r>
              <a:rPr lang="en-GB" b="1" dirty="0" err="1"/>
              <a:t>šumskih</a:t>
            </a:r>
            <a:r>
              <a:rPr lang="en-GB" b="1" dirty="0"/>
              <a:t> </a:t>
            </a:r>
            <a:r>
              <a:rPr lang="en-GB" b="1" dirty="0" err="1"/>
              <a:t>proizvoda</a:t>
            </a:r>
            <a:r>
              <a:rPr lang="en-GB" b="1" dirty="0"/>
              <a:t>, a u </a:t>
            </a:r>
            <a:r>
              <a:rPr lang="en-GB" b="1" dirty="0" err="1"/>
              <a:t>šumama</a:t>
            </a:r>
            <a:r>
              <a:rPr lang="en-GB" b="1" dirty="0"/>
              <a:t> </a:t>
            </a:r>
            <a:r>
              <a:rPr lang="en-GB" b="1" dirty="0" err="1"/>
              <a:t>posebne</a:t>
            </a:r>
            <a:r>
              <a:rPr lang="en-GB" b="1" dirty="0"/>
              <a:t> </a:t>
            </a:r>
            <a:r>
              <a:rPr lang="en-GB" b="1" dirty="0" err="1"/>
              <a:t>namjene</a:t>
            </a:r>
            <a:r>
              <a:rPr lang="en-GB" b="1" dirty="0"/>
              <a:t> – </a:t>
            </a:r>
            <a:r>
              <a:rPr lang="en-GB" b="1" dirty="0" err="1"/>
              <a:t>zaštitno</a:t>
            </a:r>
            <a:r>
              <a:rPr lang="en-GB" b="1" dirty="0"/>
              <a:t> </a:t>
            </a:r>
            <a:r>
              <a:rPr lang="en-GB" b="1" dirty="0" err="1"/>
              <a:t>rekreativne</a:t>
            </a:r>
            <a:r>
              <a:rPr lang="en-GB" b="1" dirty="0"/>
              <a:t> </a:t>
            </a:r>
            <a:r>
              <a:rPr lang="en-GB" b="1" dirty="0" err="1"/>
              <a:t>funkcije</a:t>
            </a:r>
            <a:r>
              <a:rPr lang="en-GB" b="1" dirty="0"/>
              <a:t>. Šume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uređene</a:t>
            </a:r>
            <a:r>
              <a:rPr lang="en-GB" b="1" dirty="0"/>
              <a:t> u </a:t>
            </a:r>
            <a:r>
              <a:rPr lang="en-GB" b="1" dirty="0" err="1"/>
              <a:t>okviru</a:t>
            </a:r>
            <a:r>
              <a:rPr lang="en-GB" b="1" dirty="0"/>
              <a:t> tri </a:t>
            </a:r>
            <a:r>
              <a:rPr lang="en-GB" b="1" dirty="0" err="1"/>
              <a:t>gazdinske</a:t>
            </a:r>
            <a:r>
              <a:rPr lang="en-GB" b="1" dirty="0"/>
              <a:t> </a:t>
            </a:r>
            <a:r>
              <a:rPr lang="en-GB" b="1" dirty="0" err="1"/>
              <a:t>jedinice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to:</a:t>
            </a:r>
          </a:p>
          <a:p>
            <a:pPr marL="0" indent="0" algn="just">
              <a:buNone/>
            </a:pPr>
            <a:r>
              <a:rPr lang="en-GB" b="1" dirty="0"/>
              <a:t>«</a:t>
            </a:r>
            <a:r>
              <a:rPr lang="en-GB" b="1" dirty="0" err="1"/>
              <a:t>Tepačke</a:t>
            </a:r>
            <a:r>
              <a:rPr lang="en-GB" b="1" dirty="0"/>
              <a:t> </a:t>
            </a:r>
            <a:r>
              <a:rPr lang="en-GB" b="1" dirty="0" err="1"/>
              <a:t>šume</a:t>
            </a:r>
            <a:r>
              <a:rPr lang="en-GB" b="1" dirty="0"/>
              <a:t>», «</a:t>
            </a:r>
            <a:r>
              <a:rPr lang="en-GB" b="1" dirty="0" err="1"/>
              <a:t>Gornji</a:t>
            </a:r>
            <a:r>
              <a:rPr lang="en-GB" b="1" dirty="0"/>
              <a:t> </a:t>
            </a:r>
            <a:r>
              <a:rPr lang="en-GB" b="1" dirty="0" err="1"/>
              <a:t>Šaranci</a:t>
            </a:r>
            <a:r>
              <a:rPr lang="en-GB" b="1" dirty="0"/>
              <a:t>», </a:t>
            </a:r>
            <a:r>
              <a:rPr lang="en-GB" b="1" dirty="0" err="1"/>
              <a:t>i</a:t>
            </a:r>
            <a:r>
              <a:rPr lang="en-GB" b="1" dirty="0"/>
              <a:t> «</a:t>
            </a:r>
            <a:r>
              <a:rPr lang="en-GB" b="1" dirty="0" err="1"/>
              <a:t>Donji</a:t>
            </a:r>
            <a:r>
              <a:rPr lang="en-GB" b="1" dirty="0"/>
              <a:t> </a:t>
            </a:r>
            <a:r>
              <a:rPr lang="en-GB" b="1" dirty="0" err="1"/>
              <a:t>Šaranci</a:t>
            </a:r>
            <a:r>
              <a:rPr lang="en-GB" b="1" dirty="0"/>
              <a:t>».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98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Prirodni</a:t>
            </a:r>
            <a:r>
              <a:rPr lang="en-GB" sz="3600" dirty="0"/>
              <a:t> </a:t>
            </a:r>
            <a:r>
              <a:rPr lang="en-GB" sz="3600" dirty="0" err="1"/>
              <a:t>resursi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Mineralne sirovine</a:t>
            </a:r>
          </a:p>
          <a:p>
            <a:pPr marL="0" indent="0" algn="just">
              <a:buNone/>
            </a:pPr>
            <a:r>
              <a:rPr lang="it-IT" b="1" dirty="0"/>
              <a:t>Mineralne sirovine koje se mogu naći u prirodi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području</a:t>
            </a:r>
            <a:r>
              <a:rPr lang="en-GB" b="1" dirty="0"/>
              <a:t> </a:t>
            </a:r>
            <a:r>
              <a:rPr lang="en-GB" b="1" dirty="0" err="1"/>
              <a:t>Žabljaka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: </a:t>
            </a:r>
            <a:r>
              <a:rPr lang="en-GB" b="1" dirty="0" err="1"/>
              <a:t>šljunak</a:t>
            </a:r>
            <a:r>
              <a:rPr lang="en-GB" b="1" dirty="0"/>
              <a:t>, </a:t>
            </a:r>
            <a:r>
              <a:rPr lang="en-GB" b="1" dirty="0" err="1"/>
              <a:t>pijesak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kamen</a:t>
            </a:r>
            <a:r>
              <a:rPr lang="en-GB" b="1" dirty="0"/>
              <a:t>. </a:t>
            </a:r>
            <a:r>
              <a:rPr lang="en-GB" b="1" dirty="0" err="1"/>
              <a:t>Imajući</a:t>
            </a:r>
            <a:r>
              <a:rPr lang="en-GB" b="1" dirty="0"/>
              <a:t> u </a:t>
            </a:r>
            <a:r>
              <a:rPr lang="en-GB" b="1" dirty="0" err="1"/>
              <a:t>vidu</a:t>
            </a:r>
            <a:r>
              <a:rPr lang="en-GB" b="1" dirty="0"/>
              <a:t> da je </a:t>
            </a:r>
            <a:r>
              <a:rPr lang="en-GB" b="1" dirty="0" err="1"/>
              <a:t>područje</a:t>
            </a:r>
            <a:r>
              <a:rPr lang="en-GB" b="1" dirty="0"/>
              <a:t> </a:t>
            </a:r>
            <a:r>
              <a:rPr lang="en-GB" b="1" dirty="0" err="1"/>
              <a:t>opštine</a:t>
            </a:r>
            <a:r>
              <a:rPr lang="en-GB" b="1" dirty="0"/>
              <a:t> </a:t>
            </a:r>
            <a:r>
              <a:rPr lang="en-GB" b="1" dirty="0" err="1"/>
              <a:t>glacijalnog</a:t>
            </a:r>
            <a:r>
              <a:rPr lang="en-GB" b="1" dirty="0"/>
              <a:t> </a:t>
            </a:r>
            <a:r>
              <a:rPr lang="en-GB" b="1" dirty="0" err="1"/>
              <a:t>porijekla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da </a:t>
            </a:r>
            <a:r>
              <a:rPr lang="en-GB" b="1" dirty="0" err="1"/>
              <a:t>ovih</a:t>
            </a:r>
            <a:r>
              <a:rPr lang="en-GB" b="1" dirty="0"/>
              <a:t> </a:t>
            </a:r>
            <a:r>
              <a:rPr lang="en-GB" b="1" dirty="0" err="1"/>
              <a:t>sirovina</a:t>
            </a:r>
            <a:r>
              <a:rPr lang="en-GB" b="1" dirty="0"/>
              <a:t> </a:t>
            </a:r>
            <a:r>
              <a:rPr lang="en-GB" b="1" dirty="0" err="1"/>
              <a:t>ima</a:t>
            </a:r>
            <a:r>
              <a:rPr lang="en-GB" b="1" dirty="0"/>
              <a:t> u </a:t>
            </a:r>
            <a:r>
              <a:rPr lang="en-GB" b="1" dirty="0" err="1"/>
              <a:t>izobilju</a:t>
            </a:r>
            <a:r>
              <a:rPr lang="en-GB" b="1" dirty="0"/>
              <a:t>, </a:t>
            </a:r>
            <a:r>
              <a:rPr lang="en-GB" b="1" dirty="0" err="1"/>
              <a:t>predstavljaju</a:t>
            </a:r>
            <a:r>
              <a:rPr lang="en-GB" b="1" dirty="0"/>
              <a:t> </a:t>
            </a:r>
            <a:r>
              <a:rPr lang="en-GB" b="1" dirty="0" err="1"/>
              <a:t>značajan</a:t>
            </a:r>
            <a:r>
              <a:rPr lang="en-GB" b="1" dirty="0"/>
              <a:t> </a:t>
            </a:r>
            <a:r>
              <a:rPr lang="en-GB" b="1" dirty="0" err="1"/>
              <a:t>prirodni</a:t>
            </a:r>
            <a:r>
              <a:rPr lang="en-GB" b="1" dirty="0"/>
              <a:t> </a:t>
            </a:r>
            <a:r>
              <a:rPr lang="en-GB" b="1" dirty="0" err="1"/>
              <a:t>resurs</a:t>
            </a:r>
            <a:r>
              <a:rPr lang="en-GB" b="1" dirty="0"/>
              <a:t>. </a:t>
            </a:r>
            <a:r>
              <a:rPr lang="en-GB" b="1" dirty="0" err="1"/>
              <a:t>Eksploatacija</a:t>
            </a:r>
            <a:r>
              <a:rPr lang="en-GB" b="1" dirty="0"/>
              <a:t> </a:t>
            </a:r>
            <a:r>
              <a:rPr lang="pl-PL" b="1" dirty="0"/>
              <a:t>se vrši u dva majdana i to: Njegovu</a:t>
            </a:r>
            <a:r>
              <a:rPr lang="en-GB" b="1" dirty="0"/>
              <a:t>đ</a:t>
            </a:r>
            <a:r>
              <a:rPr lang="pl-PL" b="1" dirty="0"/>
              <a:t>a i Ražano</a:t>
            </a:r>
            <a:r>
              <a:rPr lang="en-GB" b="1" dirty="0"/>
              <a:t> </a:t>
            </a:r>
            <a:r>
              <a:rPr lang="en-GB" b="1" dirty="0" err="1"/>
              <a:t>Polje</a:t>
            </a:r>
            <a:r>
              <a:rPr lang="en-GB" b="1" dirty="0"/>
              <a:t>. </a:t>
            </a:r>
            <a:r>
              <a:rPr lang="en-GB" b="1" dirty="0" err="1"/>
              <a:t>Postojeće</a:t>
            </a:r>
            <a:r>
              <a:rPr lang="en-GB" b="1" dirty="0"/>
              <a:t> </a:t>
            </a:r>
            <a:r>
              <a:rPr lang="en-GB" b="1" dirty="0" err="1"/>
              <a:t>sirovine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se </a:t>
            </a:r>
            <a:r>
              <a:rPr lang="en-GB" b="1" dirty="0" err="1"/>
              <a:t>pokazale</a:t>
            </a:r>
            <a:r>
              <a:rPr lang="en-GB" b="1" dirty="0"/>
              <a:t> </a:t>
            </a:r>
            <a:r>
              <a:rPr lang="en-GB" b="1" dirty="0" err="1"/>
              <a:t>kao</a:t>
            </a:r>
            <a:r>
              <a:rPr lang="en-GB" b="1" dirty="0"/>
              <a:t> </a:t>
            </a:r>
            <a:r>
              <a:rPr lang="en-GB" b="1" dirty="0" err="1"/>
              <a:t>dosta</a:t>
            </a:r>
            <a:r>
              <a:rPr lang="en-GB" b="1" dirty="0"/>
              <a:t> </a:t>
            </a:r>
            <a:r>
              <a:rPr lang="en-GB" b="1" dirty="0" err="1"/>
              <a:t>dobar</a:t>
            </a:r>
            <a:r>
              <a:rPr lang="en-GB" b="1" dirty="0"/>
              <a:t> </a:t>
            </a:r>
            <a:r>
              <a:rPr lang="en-GB" b="1" dirty="0" err="1"/>
              <a:t>građevinski</a:t>
            </a:r>
            <a:r>
              <a:rPr lang="en-GB" b="1" dirty="0"/>
              <a:t> </a:t>
            </a:r>
            <a:r>
              <a:rPr lang="en-GB" b="1" dirty="0" err="1"/>
              <a:t>materijal</a:t>
            </a:r>
            <a:r>
              <a:rPr lang="en-GB" b="1" dirty="0"/>
              <a:t>. Do </a:t>
            </a:r>
            <a:r>
              <a:rPr lang="en-GB" b="1" dirty="0" err="1"/>
              <a:t>sada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dozvoljavane</a:t>
            </a:r>
            <a:r>
              <a:rPr lang="en-GB" b="1" dirty="0"/>
              <a:t> </a:t>
            </a:r>
            <a:r>
              <a:rPr lang="en-GB" b="1" dirty="0" err="1"/>
              <a:t>samo</a:t>
            </a:r>
            <a:r>
              <a:rPr lang="en-GB" b="1" dirty="0"/>
              <a:t> </a:t>
            </a:r>
            <a:r>
              <a:rPr lang="en-GB" b="1" dirty="0" err="1"/>
              <a:t>eksperimentalne</a:t>
            </a:r>
            <a:r>
              <a:rPr lang="en-GB" b="1" dirty="0"/>
              <a:t> </a:t>
            </a:r>
            <a:r>
              <a:rPr lang="en-GB" b="1" dirty="0" err="1"/>
              <a:t>koncesije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74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Prirodni</a:t>
            </a:r>
            <a:r>
              <a:rPr lang="en-GB" sz="3600" dirty="0"/>
              <a:t> </a:t>
            </a:r>
            <a:r>
              <a:rPr lang="en-GB" sz="3600" dirty="0" err="1"/>
              <a:t>resursi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Zemljište</a:t>
            </a:r>
          </a:p>
          <a:p>
            <a:pPr marL="0" indent="0" algn="just">
              <a:buNone/>
            </a:pPr>
            <a:r>
              <a:rPr lang="pl-PL" b="1" dirty="0"/>
              <a:t>Zemljište je jedan od glavnih faktora</a:t>
            </a:r>
            <a:r>
              <a:rPr lang="en-GB" b="1" dirty="0"/>
              <a:t> u </a:t>
            </a:r>
            <a:r>
              <a:rPr lang="en-GB" b="1" dirty="0" err="1"/>
              <a:t>poljoprivrednoj</a:t>
            </a:r>
            <a:r>
              <a:rPr lang="en-GB" b="1" dirty="0"/>
              <a:t> </a:t>
            </a:r>
            <a:r>
              <a:rPr lang="en-GB" b="1" dirty="0" err="1"/>
              <a:t>proizvodnji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ovom</a:t>
            </a:r>
            <a:r>
              <a:rPr lang="en-GB" b="1" dirty="0"/>
              <a:t> </a:t>
            </a:r>
            <a:r>
              <a:rPr lang="en-GB" b="1" dirty="0" err="1"/>
              <a:t>području</a:t>
            </a:r>
            <a:r>
              <a:rPr lang="en-GB" b="1" dirty="0"/>
              <a:t>. </a:t>
            </a:r>
            <a:r>
              <a:rPr lang="en-GB" b="1" dirty="0" err="1"/>
              <a:t>Velike</a:t>
            </a:r>
            <a:r>
              <a:rPr lang="en-GB" b="1" dirty="0"/>
              <a:t> </a:t>
            </a:r>
            <a:r>
              <a:rPr lang="en-GB" b="1" dirty="0" err="1"/>
              <a:t>poljoprivredne</a:t>
            </a:r>
            <a:r>
              <a:rPr lang="en-GB" b="1" dirty="0"/>
              <a:t> </a:t>
            </a:r>
            <a:r>
              <a:rPr lang="en-GB" b="1" dirty="0" err="1"/>
              <a:t>površine</a:t>
            </a:r>
            <a:r>
              <a:rPr lang="en-GB" b="1" dirty="0"/>
              <a:t> </a:t>
            </a:r>
            <a:r>
              <a:rPr lang="en-GB" b="1" dirty="0" err="1"/>
              <a:t>daju</a:t>
            </a:r>
            <a:r>
              <a:rPr lang="en-GB" b="1" dirty="0"/>
              <a:t> </a:t>
            </a:r>
            <a:r>
              <a:rPr lang="en-GB" b="1" dirty="0" err="1"/>
              <a:t>mogućnosti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razvoj</a:t>
            </a:r>
            <a:r>
              <a:rPr lang="en-GB" b="1" dirty="0"/>
              <a:t> </a:t>
            </a:r>
            <a:r>
              <a:rPr lang="en-GB" b="1" dirty="0" err="1"/>
              <a:t>poljoprivrede</a:t>
            </a:r>
            <a:r>
              <a:rPr lang="en-GB" b="1" dirty="0"/>
              <a:t>, </a:t>
            </a:r>
            <a:r>
              <a:rPr lang="en-GB" b="1" dirty="0" err="1"/>
              <a:t>stočarstva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ratarstva</a:t>
            </a:r>
            <a:r>
              <a:rPr lang="en-GB" b="1" dirty="0"/>
              <a:t>. </a:t>
            </a:r>
            <a:r>
              <a:rPr lang="en-GB" b="1" dirty="0" err="1"/>
              <a:t>Razvoj</a:t>
            </a:r>
            <a:r>
              <a:rPr lang="en-GB" b="1" dirty="0"/>
              <a:t> </a:t>
            </a:r>
            <a:r>
              <a:rPr lang="en-GB" b="1" dirty="0" err="1"/>
              <a:t>poljoprivrede</a:t>
            </a:r>
            <a:r>
              <a:rPr lang="en-GB" b="1" dirty="0"/>
              <a:t> u </a:t>
            </a:r>
            <a:r>
              <a:rPr lang="en-GB" b="1" dirty="0" err="1"/>
              <a:t>posljednje</a:t>
            </a:r>
            <a:r>
              <a:rPr lang="en-GB" b="1" dirty="0"/>
              <a:t> </a:t>
            </a:r>
            <a:r>
              <a:rPr lang="en-GB" b="1" dirty="0" err="1"/>
              <a:t>vrijeme</a:t>
            </a:r>
            <a:r>
              <a:rPr lang="en-GB" b="1" dirty="0"/>
              <a:t> </a:t>
            </a:r>
            <a:r>
              <a:rPr lang="en-GB" b="1" dirty="0" err="1"/>
              <a:t>stagnira</a:t>
            </a:r>
            <a:r>
              <a:rPr lang="en-GB" b="1" dirty="0"/>
              <a:t> </a:t>
            </a:r>
            <a:r>
              <a:rPr lang="pt-BR" b="1" dirty="0"/>
              <a:t>iz razloga što se poljoprivredom </a:t>
            </a:r>
            <a:r>
              <a:rPr lang="en-GB" b="1" dirty="0" err="1"/>
              <a:t>bave</a:t>
            </a:r>
            <a:r>
              <a:rPr lang="en-GB" b="1" dirty="0"/>
              <a:t> </a:t>
            </a:r>
            <a:r>
              <a:rPr lang="en-GB" b="1" dirty="0" err="1"/>
              <a:t>isključivo</a:t>
            </a:r>
            <a:r>
              <a:rPr lang="en-GB" b="1" dirty="0"/>
              <a:t> </a:t>
            </a:r>
            <a:r>
              <a:rPr lang="en-GB" b="1" dirty="0" err="1"/>
              <a:t>staračka</a:t>
            </a:r>
            <a:r>
              <a:rPr lang="en-GB" b="1" dirty="0"/>
              <a:t> </a:t>
            </a:r>
            <a:r>
              <a:rPr lang="en-GB" b="1" dirty="0" err="1"/>
              <a:t>domaćinstva</a:t>
            </a:r>
            <a:r>
              <a:rPr lang="en-GB" b="1" dirty="0"/>
              <a:t>, a problem </a:t>
            </a:r>
            <a:r>
              <a:rPr lang="en-GB" b="1" dirty="0" err="1"/>
              <a:t>predstavljaju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slab </a:t>
            </a:r>
            <a:r>
              <a:rPr lang="en-GB" b="1" dirty="0" err="1"/>
              <a:t>plasman</a:t>
            </a:r>
            <a:r>
              <a:rPr lang="en-GB" b="1" dirty="0"/>
              <a:t> </a:t>
            </a:r>
            <a:r>
              <a:rPr lang="da-DK" b="1" dirty="0"/>
              <a:t>poljoprivrednih proizvoda i niske cijene. </a:t>
            </a:r>
            <a:r>
              <a:rPr lang="en-GB" b="1" dirty="0" err="1"/>
              <a:t>Imajući</a:t>
            </a:r>
            <a:r>
              <a:rPr lang="en-GB" b="1" dirty="0"/>
              <a:t> u </a:t>
            </a:r>
            <a:r>
              <a:rPr lang="en-GB" b="1" dirty="0" err="1"/>
              <a:t>vidu</a:t>
            </a:r>
            <a:r>
              <a:rPr lang="en-GB" b="1" dirty="0"/>
              <a:t> </a:t>
            </a:r>
            <a:r>
              <a:rPr lang="en-GB" b="1" dirty="0" err="1"/>
              <a:t>mogućnosti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poljoprivrednu</a:t>
            </a:r>
            <a:r>
              <a:rPr lang="en-GB" b="1" dirty="0"/>
              <a:t> </a:t>
            </a:r>
            <a:r>
              <a:rPr lang="pl-PL" b="1" dirty="0"/>
              <a:t>proizvodnju, u praksi se pokazala</a:t>
            </a:r>
            <a:r>
              <a:rPr lang="en-GB" b="1" dirty="0"/>
              <a:t> </a:t>
            </a:r>
            <a:r>
              <a:rPr lang="en-GB" b="1" dirty="0" err="1"/>
              <a:t>kao</a:t>
            </a:r>
            <a:r>
              <a:rPr lang="en-GB" b="1" dirty="0"/>
              <a:t> </a:t>
            </a:r>
            <a:r>
              <a:rPr lang="en-GB" b="1" dirty="0" err="1"/>
              <a:t>ekonomski</a:t>
            </a:r>
            <a:r>
              <a:rPr lang="en-GB" b="1" dirty="0"/>
              <a:t> </a:t>
            </a:r>
            <a:r>
              <a:rPr lang="en-GB" b="1" dirty="0" err="1"/>
              <a:t>opravdana</a:t>
            </a:r>
            <a:r>
              <a:rPr lang="en-GB" b="1" dirty="0"/>
              <a:t> </a:t>
            </a:r>
            <a:r>
              <a:rPr lang="en-GB" b="1" dirty="0" err="1"/>
              <a:t>organska</a:t>
            </a:r>
            <a:r>
              <a:rPr lang="en-GB" b="1" dirty="0"/>
              <a:t> </a:t>
            </a:r>
            <a:r>
              <a:rPr lang="pl-PL" b="1" dirty="0"/>
              <a:t>proizvodnja, kako u ratarstvu tako i u</a:t>
            </a:r>
            <a:r>
              <a:rPr lang="en-GB" b="1" dirty="0"/>
              <a:t> </a:t>
            </a:r>
            <a:r>
              <a:rPr lang="en-GB" b="1" dirty="0" err="1"/>
              <a:t>stočarstvu</a:t>
            </a:r>
            <a:r>
              <a:rPr lang="en-GB" b="1" dirty="0"/>
              <a:t>. </a:t>
            </a:r>
            <a:r>
              <a:rPr lang="en-GB" b="1" dirty="0" err="1"/>
              <a:t>Već</a:t>
            </a:r>
            <a:r>
              <a:rPr lang="en-GB" b="1" dirty="0"/>
              <a:t> </a:t>
            </a:r>
            <a:r>
              <a:rPr lang="en-GB" b="1" dirty="0" err="1"/>
              <a:t>postoje</a:t>
            </a:r>
            <a:r>
              <a:rPr lang="en-GB" b="1" dirty="0"/>
              <a:t> </a:t>
            </a:r>
            <a:r>
              <a:rPr lang="en-GB" b="1" dirty="0" err="1"/>
              <a:t>preduzetnici</a:t>
            </a:r>
            <a:r>
              <a:rPr lang="en-GB" b="1" dirty="0"/>
              <a:t> </a:t>
            </a:r>
            <a:r>
              <a:rPr lang="en-GB" b="1" dirty="0" err="1"/>
              <a:t>koji</a:t>
            </a:r>
            <a:r>
              <a:rPr lang="en-GB" b="1" dirty="0"/>
              <a:t> </a:t>
            </a:r>
            <a:r>
              <a:rPr lang="en-GB" b="1" dirty="0" err="1"/>
              <a:t>posjeduju</a:t>
            </a:r>
            <a:r>
              <a:rPr lang="en-GB" b="1" dirty="0"/>
              <a:t> </a:t>
            </a:r>
            <a:r>
              <a:rPr lang="en-GB" b="1" dirty="0" err="1"/>
              <a:t>sertifikate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organsku</a:t>
            </a:r>
            <a:r>
              <a:rPr lang="en-GB" b="1" dirty="0"/>
              <a:t> </a:t>
            </a:r>
            <a:r>
              <a:rPr lang="en-GB" b="1" dirty="0" err="1"/>
              <a:t>proizvodnju</a:t>
            </a:r>
            <a:r>
              <a:rPr lang="en-GB" b="1" dirty="0"/>
              <a:t>. </a:t>
            </a:r>
            <a:r>
              <a:rPr lang="en-GB" b="1" dirty="0" err="1"/>
              <a:t>Poljoprivredno</a:t>
            </a:r>
            <a:r>
              <a:rPr lang="en-GB" b="1" dirty="0"/>
              <a:t> </a:t>
            </a:r>
            <a:r>
              <a:rPr lang="en-GB" b="1" dirty="0" err="1"/>
              <a:t>zemljište</a:t>
            </a:r>
            <a:r>
              <a:rPr lang="en-GB" b="1" dirty="0"/>
              <a:t> </a:t>
            </a:r>
            <a:r>
              <a:rPr lang="en-GB" b="1" dirty="0" err="1"/>
              <a:t>uglavnom</a:t>
            </a:r>
            <a:r>
              <a:rPr lang="en-GB" b="1" dirty="0"/>
              <a:t> </a:t>
            </a:r>
            <a:r>
              <a:rPr lang="en-GB" b="1" dirty="0" err="1"/>
              <a:t>čine</a:t>
            </a:r>
            <a:r>
              <a:rPr lang="en-GB" b="1" dirty="0"/>
              <a:t> </a:t>
            </a:r>
            <a:r>
              <a:rPr lang="en-GB" b="1" dirty="0" err="1"/>
              <a:t>pašnjaci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livade</a:t>
            </a:r>
            <a:r>
              <a:rPr lang="en-GB" b="1" dirty="0"/>
              <a:t>, a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manjim</a:t>
            </a:r>
            <a:r>
              <a:rPr lang="en-GB" b="1" dirty="0"/>
              <a:t> </a:t>
            </a:r>
            <a:r>
              <a:rPr lang="en-GB" b="1" dirty="0" err="1"/>
              <a:t>površinama</a:t>
            </a:r>
            <a:r>
              <a:rPr lang="en-GB" b="1" dirty="0"/>
              <a:t> </a:t>
            </a:r>
            <a:r>
              <a:rPr lang="en-GB" b="1" dirty="0" err="1"/>
              <a:t>zastupljene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oranice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bašte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58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Zašto </a:t>
            </a:r>
            <a:r>
              <a:rPr lang="en-GB" sz="3600" dirty="0" err="1"/>
              <a:t>investirati</a:t>
            </a:r>
            <a:r>
              <a:rPr lang="en-GB" sz="3600" dirty="0"/>
              <a:t> u </a:t>
            </a:r>
            <a:r>
              <a:rPr lang="en-GB" sz="3600" dirty="0" err="1"/>
              <a:t>Žabljak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 err="1"/>
              <a:t>Uopšteno</a:t>
            </a:r>
            <a:r>
              <a:rPr lang="en-GB" b="1" dirty="0"/>
              <a:t> </a:t>
            </a:r>
            <a:r>
              <a:rPr lang="en-GB" b="1" dirty="0" err="1"/>
              <a:t>govoreći</a:t>
            </a:r>
            <a:r>
              <a:rPr lang="en-GB" b="1" dirty="0"/>
              <a:t>, </a:t>
            </a:r>
            <a:r>
              <a:rPr lang="en-GB" b="1" dirty="0" err="1"/>
              <a:t>Crna</a:t>
            </a:r>
            <a:r>
              <a:rPr lang="en-GB" b="1" dirty="0"/>
              <a:t> Gora </a:t>
            </a:r>
            <a:r>
              <a:rPr lang="en-GB" b="1" dirty="0" err="1"/>
              <a:t>kao</a:t>
            </a:r>
            <a:r>
              <a:rPr lang="en-GB" b="1" dirty="0"/>
              <a:t> </a:t>
            </a:r>
            <a:r>
              <a:rPr lang="en-GB" b="1" dirty="0" err="1"/>
              <a:t>mali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veoma</a:t>
            </a:r>
            <a:r>
              <a:rPr lang="en-GB" b="1" dirty="0"/>
              <a:t> </a:t>
            </a:r>
            <a:r>
              <a:rPr lang="en-GB" b="1" dirty="0" err="1"/>
              <a:t>otvoren</a:t>
            </a:r>
            <a:r>
              <a:rPr lang="en-GB" b="1" dirty="0"/>
              <a:t> </a:t>
            </a:r>
            <a:r>
              <a:rPr lang="en-GB" b="1" dirty="0" err="1"/>
              <a:t>ekonomski</a:t>
            </a:r>
            <a:r>
              <a:rPr lang="en-GB" b="1" dirty="0"/>
              <a:t> </a:t>
            </a:r>
            <a:r>
              <a:rPr lang="en-GB" b="1" dirty="0" err="1"/>
              <a:t>sistem</a:t>
            </a:r>
            <a:r>
              <a:rPr lang="en-GB" b="1" dirty="0"/>
              <a:t> </a:t>
            </a:r>
            <a:r>
              <a:rPr lang="en-GB" b="1" dirty="0" err="1"/>
              <a:t>ima</a:t>
            </a:r>
            <a:r>
              <a:rPr lang="en-GB" b="1" dirty="0"/>
              <a:t> </a:t>
            </a:r>
            <a:r>
              <a:rPr lang="en-GB" b="1" dirty="0" err="1"/>
              <a:t>mogućnost</a:t>
            </a:r>
            <a:r>
              <a:rPr lang="en-GB" b="1" dirty="0"/>
              <a:t> </a:t>
            </a:r>
            <a:r>
              <a:rPr lang="en-GB" b="1" dirty="0" err="1"/>
              <a:t>brzog</a:t>
            </a:r>
            <a:r>
              <a:rPr lang="en-GB" b="1" dirty="0"/>
              <a:t> </a:t>
            </a:r>
            <a:r>
              <a:rPr lang="en-GB" b="1" dirty="0" err="1"/>
              <a:t>prilagođavanja</a:t>
            </a:r>
            <a:r>
              <a:rPr lang="en-GB" b="1" dirty="0"/>
              <a:t> </a:t>
            </a:r>
            <a:r>
              <a:rPr lang="en-GB" b="1" dirty="0" err="1"/>
              <a:t>svjetskim</a:t>
            </a:r>
            <a:r>
              <a:rPr lang="en-GB" b="1" dirty="0"/>
              <a:t> </a:t>
            </a:r>
            <a:r>
              <a:rPr lang="en-GB" b="1" dirty="0" err="1"/>
              <a:t>trendovima</a:t>
            </a:r>
            <a:r>
              <a:rPr lang="en-GB" b="1" dirty="0"/>
              <a:t> </a:t>
            </a:r>
            <a:r>
              <a:rPr lang="en-GB" b="1" dirty="0" err="1"/>
              <a:t>direktnih</a:t>
            </a:r>
            <a:r>
              <a:rPr lang="en-GB" b="1" dirty="0"/>
              <a:t> </a:t>
            </a:r>
            <a:r>
              <a:rPr lang="en-GB" b="1" dirty="0" err="1"/>
              <a:t>stranih</a:t>
            </a:r>
            <a:r>
              <a:rPr lang="en-GB" b="1" dirty="0"/>
              <a:t> </a:t>
            </a:r>
            <a:r>
              <a:rPr lang="en-GB" b="1" dirty="0" err="1"/>
              <a:t>investicija</a:t>
            </a:r>
            <a:r>
              <a:rPr lang="en-GB" b="1" dirty="0"/>
              <a:t>. </a:t>
            </a:r>
            <a:r>
              <a:rPr lang="en-GB" b="1" dirty="0" err="1"/>
              <a:t>Stoga</a:t>
            </a:r>
            <a:r>
              <a:rPr lang="en-GB" b="1" dirty="0"/>
              <a:t>, </a:t>
            </a:r>
            <a:r>
              <a:rPr lang="en-GB" b="1" dirty="0" err="1"/>
              <a:t>investicioni</a:t>
            </a:r>
            <a:r>
              <a:rPr lang="en-GB" b="1" dirty="0"/>
              <a:t> </a:t>
            </a:r>
            <a:r>
              <a:rPr lang="en-GB" b="1" dirty="0" err="1"/>
              <a:t>ambijent</a:t>
            </a:r>
            <a:r>
              <a:rPr lang="en-GB" b="1" dirty="0"/>
              <a:t> u </a:t>
            </a:r>
            <a:r>
              <a:rPr lang="en-GB" b="1" dirty="0" err="1"/>
              <a:t>cjelini</a:t>
            </a:r>
            <a:r>
              <a:rPr lang="en-GB" b="1" dirty="0"/>
              <a:t> je </a:t>
            </a:r>
            <a:r>
              <a:rPr lang="en-GB" b="1" dirty="0" err="1"/>
              <a:t>poboljšan</a:t>
            </a:r>
            <a:r>
              <a:rPr lang="en-GB" b="1" dirty="0"/>
              <a:t>.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pl-PL" b="1" dirty="0" smtClean="0"/>
              <a:t>Analizom </a:t>
            </a:r>
            <a:r>
              <a:rPr lang="pl-PL" b="1" dirty="0"/>
              <a:t>koja je prije </a:t>
            </a:r>
            <a:r>
              <a:rPr lang="en-GB" b="1" dirty="0"/>
              <a:t>par </a:t>
            </a:r>
            <a:r>
              <a:rPr lang="en-GB" b="1" dirty="0" err="1"/>
              <a:t>godina</a:t>
            </a:r>
            <a:r>
              <a:rPr lang="pl-PL" b="1" dirty="0"/>
              <a:t> radjena u Sloveniji</a:t>
            </a:r>
            <a:r>
              <a:rPr lang="en-GB" b="1" dirty="0"/>
              <a:t> </a:t>
            </a:r>
            <a:r>
              <a:rPr lang="pl-PL" b="1" dirty="0"/>
              <a:t>o perspektivi potencijalnih ulaganja u Crnoj Gori</a:t>
            </a:r>
            <a:r>
              <a:rPr lang="en-GB" b="1" dirty="0"/>
              <a:t>,</a:t>
            </a:r>
            <a:r>
              <a:rPr lang="pl-PL" b="1" dirty="0"/>
              <a:t> na vrhu</a:t>
            </a:r>
            <a:r>
              <a:rPr lang="en-GB" b="1" dirty="0"/>
              <a:t> </a:t>
            </a:r>
            <a:r>
              <a:rPr lang="en-GB" b="1" dirty="0" err="1"/>
              <a:t>piramide</a:t>
            </a:r>
            <a:r>
              <a:rPr lang="en-GB" b="1" dirty="0"/>
              <a:t> je </a:t>
            </a:r>
            <a:r>
              <a:rPr lang="en-GB" b="1" dirty="0" err="1"/>
              <a:t>postavljen</a:t>
            </a:r>
            <a:r>
              <a:rPr lang="en-GB" b="1" dirty="0"/>
              <a:t> </a:t>
            </a:r>
            <a:r>
              <a:rPr lang="en-GB" b="1" dirty="0" err="1"/>
              <a:t>Žabljak</a:t>
            </a:r>
            <a:r>
              <a:rPr lang="en-GB" b="1" dirty="0"/>
              <a:t>! </a:t>
            </a:r>
            <a:r>
              <a:rPr lang="sv-SE" b="1" dirty="0"/>
              <a:t>Ta zvanična </a:t>
            </a:r>
            <a:r>
              <a:rPr lang="sv-SE" b="1" dirty="0" smtClean="0"/>
              <a:t>preporuka </a:t>
            </a:r>
            <a:r>
              <a:rPr lang="en-GB" b="1" dirty="0" smtClean="0"/>
              <a:t>data </a:t>
            </a:r>
            <a:r>
              <a:rPr lang="en-GB" b="1" dirty="0" err="1"/>
              <a:t>njihovim</a:t>
            </a:r>
            <a:r>
              <a:rPr lang="en-GB" b="1" dirty="0"/>
              <a:t> </a:t>
            </a:r>
            <a:r>
              <a:rPr lang="en-GB" b="1" dirty="0" err="1"/>
              <a:t>kompanijama</a:t>
            </a:r>
            <a:r>
              <a:rPr lang="en-GB" b="1" dirty="0"/>
              <a:t> u </a:t>
            </a:r>
            <a:r>
              <a:rPr lang="en-GB" b="1" dirty="0" err="1"/>
              <a:t>Sloveniji</a:t>
            </a:r>
            <a:r>
              <a:rPr lang="en-GB" b="1" dirty="0"/>
              <a:t> </a:t>
            </a:r>
            <a:r>
              <a:rPr lang="en-GB" b="1" dirty="0" err="1"/>
              <a:t>već</a:t>
            </a:r>
            <a:r>
              <a:rPr lang="en-GB" b="1" dirty="0"/>
              <a:t> je </a:t>
            </a:r>
            <a:r>
              <a:rPr lang="en-GB" b="1" dirty="0" err="1"/>
              <a:t>pokrenula</a:t>
            </a:r>
            <a:r>
              <a:rPr lang="en-GB" b="1" dirty="0"/>
              <a:t> </a:t>
            </a:r>
            <a:r>
              <a:rPr lang="en-GB" b="1" dirty="0" err="1"/>
              <a:t>neke</a:t>
            </a:r>
            <a:r>
              <a:rPr lang="pl-PL" b="1" dirty="0"/>
              <a:t> slovena</a:t>
            </a:r>
            <a:r>
              <a:rPr lang="en-GB" b="1" dirty="0"/>
              <a:t>č</a:t>
            </a:r>
            <a:r>
              <a:rPr lang="pl-PL" b="1" dirty="0"/>
              <a:t>k</a:t>
            </a:r>
            <a:r>
              <a:rPr lang="en-GB" b="1" dirty="0"/>
              <a:t>e</a:t>
            </a:r>
            <a:r>
              <a:rPr lang="pl-PL" b="1" dirty="0"/>
              <a:t> projekt</a:t>
            </a:r>
            <a:r>
              <a:rPr lang="en-GB" b="1" dirty="0"/>
              <a:t>e</a:t>
            </a:r>
            <a:r>
              <a:rPr lang="pl-PL" b="1" dirty="0"/>
              <a:t> na Žabljaku i u toku su razgovori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neke</a:t>
            </a:r>
            <a:r>
              <a:rPr lang="en-GB" b="1" dirty="0"/>
              <a:t> </a:t>
            </a:r>
            <a:r>
              <a:rPr lang="en-GB" b="1" dirty="0" err="1"/>
              <a:t>druge</a:t>
            </a:r>
            <a:r>
              <a:rPr lang="en-GB" b="1" dirty="0"/>
              <a:t>. </a:t>
            </a:r>
            <a:r>
              <a:rPr lang="en-GB" b="1" dirty="0" err="1"/>
              <a:t>Vlada</a:t>
            </a:r>
            <a:r>
              <a:rPr lang="en-GB" b="1" dirty="0"/>
              <a:t> </a:t>
            </a:r>
            <a:r>
              <a:rPr lang="en-GB" b="1" dirty="0" err="1"/>
              <a:t>Republike</a:t>
            </a:r>
            <a:r>
              <a:rPr lang="en-GB" b="1" dirty="0"/>
              <a:t> </a:t>
            </a:r>
            <a:r>
              <a:rPr lang="en-GB" b="1" dirty="0" err="1"/>
              <a:t>Slovenije</a:t>
            </a:r>
            <a:r>
              <a:rPr lang="en-GB" b="1" dirty="0"/>
              <a:t> </a:t>
            </a:r>
            <a:r>
              <a:rPr lang="en-GB" b="1" dirty="0" err="1"/>
              <a:t>kroz</a:t>
            </a:r>
            <a:r>
              <a:rPr lang="en-GB" b="1" dirty="0"/>
              <a:t> </a:t>
            </a:r>
            <a:r>
              <a:rPr lang="en-GB" b="1" dirty="0" err="1"/>
              <a:t>Centar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međunarodnu</a:t>
            </a:r>
            <a:r>
              <a:rPr lang="en-GB" b="1" dirty="0"/>
              <a:t> </a:t>
            </a:r>
            <a:r>
              <a:rPr lang="en-GB" b="1" dirty="0" err="1"/>
              <a:t>saradnju</a:t>
            </a:r>
            <a:r>
              <a:rPr lang="en-GB" b="1" dirty="0"/>
              <a:t> I </a:t>
            </a:r>
            <a:r>
              <a:rPr lang="en-GB" b="1" dirty="0" err="1"/>
              <a:t>razvoj</a:t>
            </a:r>
            <a:r>
              <a:rPr lang="en-GB" b="1" dirty="0"/>
              <a:t> (CMSR) </a:t>
            </a:r>
            <a:r>
              <a:rPr lang="en-GB" b="1" dirty="0" err="1"/>
              <a:t>daje</a:t>
            </a:r>
            <a:r>
              <a:rPr lang="en-GB" b="1" dirty="0"/>
              <a:t> </a:t>
            </a:r>
            <a:r>
              <a:rPr lang="en-GB" b="1" dirty="0" err="1"/>
              <a:t>poseban</a:t>
            </a:r>
            <a:r>
              <a:rPr lang="en-GB" b="1" dirty="0"/>
              <a:t> </a:t>
            </a:r>
            <a:r>
              <a:rPr lang="en-GB" b="1" dirty="0" err="1"/>
              <a:t>doprinos</a:t>
            </a:r>
            <a:r>
              <a:rPr lang="en-GB" b="1" dirty="0"/>
              <a:t> </a:t>
            </a:r>
            <a:r>
              <a:rPr lang="en-GB" b="1" dirty="0" err="1"/>
              <a:t>razvoju</a:t>
            </a:r>
            <a:r>
              <a:rPr lang="en-GB" b="1" dirty="0"/>
              <a:t> </a:t>
            </a:r>
            <a:r>
              <a:rPr lang="en-GB" b="1" dirty="0" err="1"/>
              <a:t>Žabljaka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34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Zašto </a:t>
            </a:r>
            <a:r>
              <a:rPr lang="en-GB" sz="3600" dirty="0" err="1"/>
              <a:t>investirati</a:t>
            </a:r>
            <a:r>
              <a:rPr lang="en-GB" sz="3600" dirty="0"/>
              <a:t> u </a:t>
            </a:r>
            <a:r>
              <a:rPr lang="en-GB" sz="3600" dirty="0" err="1"/>
              <a:t>Žabljak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05150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err="1"/>
              <a:t>Olakšice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investitore</a:t>
            </a:r>
            <a:r>
              <a:rPr lang="en-GB" b="1" dirty="0"/>
              <a:t> </a:t>
            </a:r>
            <a:r>
              <a:rPr lang="en-GB" b="1" dirty="0" err="1"/>
              <a:t>koje</a:t>
            </a:r>
            <a:r>
              <a:rPr lang="en-GB" b="1" dirty="0"/>
              <a:t> </a:t>
            </a:r>
            <a:r>
              <a:rPr lang="en-GB" b="1" dirty="0" err="1"/>
              <a:t>Crna</a:t>
            </a:r>
            <a:r>
              <a:rPr lang="en-GB" b="1" dirty="0"/>
              <a:t> Gora </a:t>
            </a:r>
            <a:r>
              <a:rPr lang="en-GB" b="1" dirty="0" err="1"/>
              <a:t>nudi</a:t>
            </a:r>
            <a:r>
              <a:rPr lang="en-GB" b="1" dirty="0"/>
              <a:t>:</a:t>
            </a:r>
          </a:p>
          <a:p>
            <a:r>
              <a:rPr lang="en-GB" b="1" dirty="0"/>
              <a:t> </a:t>
            </a:r>
            <a:r>
              <a:rPr lang="sv-SE" b="1" dirty="0"/>
              <a:t>Politička, monetarna i makroekonomska stabilnost</a:t>
            </a:r>
          </a:p>
          <a:p>
            <a:r>
              <a:rPr lang="en-GB" b="1" dirty="0"/>
              <a:t> </a:t>
            </a:r>
            <a:r>
              <a:rPr lang="en-GB" b="1" dirty="0" err="1"/>
              <a:t>Jednostavan</a:t>
            </a:r>
            <a:r>
              <a:rPr lang="en-GB" b="1" dirty="0"/>
              <a:t> START UP</a:t>
            </a:r>
          </a:p>
          <a:p>
            <a:r>
              <a:rPr lang="en-GB" b="1" dirty="0"/>
              <a:t> </a:t>
            </a:r>
            <a:r>
              <a:rPr lang="en-GB" b="1" dirty="0" err="1"/>
              <a:t>Liberalan</a:t>
            </a:r>
            <a:r>
              <a:rPr lang="en-GB" b="1" dirty="0"/>
              <a:t> </a:t>
            </a:r>
            <a:r>
              <a:rPr lang="en-GB" b="1" dirty="0" err="1"/>
              <a:t>ekonomski</a:t>
            </a:r>
            <a:r>
              <a:rPr lang="en-GB" b="1" dirty="0"/>
              <a:t> </a:t>
            </a:r>
            <a:r>
              <a:rPr lang="en-GB" b="1" dirty="0" err="1"/>
              <a:t>režim</a:t>
            </a:r>
            <a:r>
              <a:rPr lang="en-GB" b="1" dirty="0"/>
              <a:t> </a:t>
            </a:r>
            <a:r>
              <a:rPr lang="en-GB" b="1" dirty="0" err="1"/>
              <a:t>spoljne</a:t>
            </a:r>
            <a:r>
              <a:rPr lang="en-GB" b="1" dirty="0"/>
              <a:t> </a:t>
            </a:r>
            <a:r>
              <a:rPr lang="en-GB" b="1" dirty="0" err="1"/>
              <a:t>trgovine</a:t>
            </a:r>
            <a:r>
              <a:rPr lang="en-GB" b="1" dirty="0"/>
              <a:t>,</a:t>
            </a:r>
          </a:p>
          <a:p>
            <a:r>
              <a:rPr lang="en-GB" b="1" dirty="0"/>
              <a:t> </a:t>
            </a:r>
            <a:r>
              <a:rPr lang="en-GB" b="1" dirty="0" err="1"/>
              <a:t>Povoljna</a:t>
            </a:r>
            <a:r>
              <a:rPr lang="en-GB" b="1" dirty="0"/>
              <a:t> </a:t>
            </a:r>
            <a:r>
              <a:rPr lang="en-GB" b="1" dirty="0" err="1"/>
              <a:t>poreska</a:t>
            </a:r>
            <a:r>
              <a:rPr lang="en-GB" b="1" dirty="0"/>
              <a:t> </a:t>
            </a:r>
            <a:r>
              <a:rPr lang="en-GB" b="1" dirty="0" err="1"/>
              <a:t>politika</a:t>
            </a:r>
            <a:r>
              <a:rPr lang="en-GB" b="1" dirty="0"/>
              <a:t> </a:t>
            </a:r>
            <a:endParaRPr lang="fi-FI" b="1" dirty="0"/>
          </a:p>
          <a:p>
            <a:r>
              <a:rPr lang="en-GB" b="1" dirty="0"/>
              <a:t> </a:t>
            </a:r>
            <a:r>
              <a:rPr lang="en-GB" b="1" dirty="0" err="1"/>
              <a:t>Međunarodni</a:t>
            </a:r>
            <a:r>
              <a:rPr lang="en-GB" b="1" dirty="0"/>
              <a:t> </a:t>
            </a:r>
            <a:r>
              <a:rPr lang="en-GB" b="1" dirty="0" err="1"/>
              <a:t>računovodstveni</a:t>
            </a:r>
            <a:r>
              <a:rPr lang="en-GB" b="1" dirty="0"/>
              <a:t> </a:t>
            </a:r>
            <a:r>
              <a:rPr lang="en-GB" b="1" dirty="0" err="1"/>
              <a:t>standardi</a:t>
            </a:r>
            <a:endParaRPr lang="en-GB" b="1" dirty="0"/>
          </a:p>
          <a:p>
            <a:r>
              <a:rPr lang="en-GB" b="1" dirty="0"/>
              <a:t> </a:t>
            </a:r>
            <a:r>
              <a:rPr lang="en-GB" b="1" dirty="0" err="1"/>
              <a:t>Rast</a:t>
            </a:r>
            <a:r>
              <a:rPr lang="en-GB" b="1" dirty="0"/>
              <a:t> </a:t>
            </a:r>
            <a:r>
              <a:rPr lang="en-GB" b="1" dirty="0" err="1"/>
              <a:t>ekonomskih</a:t>
            </a:r>
            <a:r>
              <a:rPr lang="en-GB" b="1" dirty="0"/>
              <a:t> </a:t>
            </a:r>
            <a:r>
              <a:rPr lang="en-GB" b="1" dirty="0" err="1"/>
              <a:t>sloboda</a:t>
            </a:r>
            <a:endParaRPr lang="en-GB" b="1" dirty="0"/>
          </a:p>
          <a:p>
            <a:r>
              <a:rPr lang="en-GB" b="1" dirty="0" err="1"/>
              <a:t>Geografski</a:t>
            </a:r>
            <a:r>
              <a:rPr lang="en-GB" b="1" dirty="0"/>
              <a:t> </a:t>
            </a:r>
            <a:r>
              <a:rPr lang="en-GB" b="1" dirty="0" err="1"/>
              <a:t>položaj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klimatski</a:t>
            </a:r>
            <a:r>
              <a:rPr lang="en-GB" b="1" dirty="0"/>
              <a:t> </a:t>
            </a:r>
            <a:r>
              <a:rPr lang="en-GB" b="1" dirty="0" err="1"/>
              <a:t>uslovi</a:t>
            </a:r>
            <a:endParaRPr lang="en-GB" b="1" dirty="0"/>
          </a:p>
          <a:p>
            <a:r>
              <a:rPr lang="pt-BR" b="1" dirty="0"/>
              <a:t>Crna Gora je na temeljima principa (članica) Svjetske </a:t>
            </a:r>
            <a:r>
              <a:rPr lang="en-GB" b="1" dirty="0" err="1"/>
              <a:t>trgovinske</a:t>
            </a:r>
            <a:r>
              <a:rPr lang="en-GB" b="1" dirty="0"/>
              <a:t> </a:t>
            </a:r>
            <a:r>
              <a:rPr lang="en-GB" b="1" dirty="0" err="1"/>
              <a:t>organizacije</a:t>
            </a:r>
            <a:r>
              <a:rPr lang="en-GB" b="1" dirty="0"/>
              <a:t> </a:t>
            </a:r>
            <a:r>
              <a:rPr lang="en-GB" b="1" dirty="0" err="1"/>
              <a:t>potpisnica</a:t>
            </a:r>
            <a:r>
              <a:rPr lang="en-GB" b="1" dirty="0"/>
              <a:t> </a:t>
            </a:r>
            <a:r>
              <a:rPr lang="en-GB" b="1" dirty="0" err="1"/>
              <a:t>multilateralnih</a:t>
            </a:r>
            <a:r>
              <a:rPr lang="en-GB" b="1" dirty="0"/>
              <a:t> </a:t>
            </a:r>
            <a:r>
              <a:rPr lang="pl-PL" b="1" dirty="0"/>
              <a:t>i bilateralnih sporazuma – Sporazum o stabilizaciji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asocijaciji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Evropskom</a:t>
            </a:r>
            <a:r>
              <a:rPr lang="en-GB" b="1" dirty="0"/>
              <a:t> </a:t>
            </a:r>
            <a:r>
              <a:rPr lang="en-GB" b="1" dirty="0" err="1"/>
              <a:t>unijom</a:t>
            </a:r>
            <a:r>
              <a:rPr lang="en-GB" b="1" dirty="0"/>
              <a:t>, CEFTA 2006, EFTA, </a:t>
            </a:r>
            <a:r>
              <a:rPr lang="en-GB" b="1" dirty="0" err="1"/>
              <a:t>Rusijom</a:t>
            </a:r>
            <a:r>
              <a:rPr lang="en-GB" b="1" dirty="0"/>
              <a:t>, </a:t>
            </a:r>
            <a:r>
              <a:rPr lang="en-GB" b="1" dirty="0" err="1"/>
              <a:t>Bjelorusijom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Turskom</a:t>
            </a:r>
            <a:r>
              <a:rPr lang="en-GB" b="1" dirty="0"/>
              <a:t>, </a:t>
            </a:r>
            <a:r>
              <a:rPr lang="en-GB" b="1" dirty="0" err="1"/>
              <a:t>što</a:t>
            </a:r>
            <a:r>
              <a:rPr lang="en-GB" b="1" dirty="0"/>
              <a:t> </a:t>
            </a:r>
            <a:r>
              <a:rPr lang="en-GB" b="1" dirty="0" err="1"/>
              <a:t>joj</a:t>
            </a:r>
            <a:r>
              <a:rPr lang="en-GB" b="1" dirty="0"/>
              <a:t> </a:t>
            </a:r>
            <a:r>
              <a:rPr lang="en-GB" b="1" dirty="0" err="1"/>
              <a:t>omogućava</a:t>
            </a:r>
            <a:r>
              <a:rPr lang="en-GB" b="1" dirty="0"/>
              <a:t> </a:t>
            </a:r>
            <a:r>
              <a:rPr lang="en-GB" b="1" dirty="0" err="1"/>
              <a:t>kumulaciju</a:t>
            </a:r>
            <a:r>
              <a:rPr lang="en-GB" b="1" dirty="0"/>
              <a:t> </a:t>
            </a:r>
            <a:r>
              <a:rPr lang="en-GB" b="1" dirty="0" err="1"/>
              <a:t>porijekla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bescarinsku</a:t>
            </a:r>
            <a:r>
              <a:rPr lang="en-GB" b="1" dirty="0"/>
              <a:t> </a:t>
            </a:r>
            <a:r>
              <a:rPr lang="en-GB" b="1" dirty="0" err="1"/>
              <a:t>trgovinu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oko</a:t>
            </a:r>
            <a:r>
              <a:rPr lang="en-GB" b="1" dirty="0"/>
              <a:t> 800 </a:t>
            </a:r>
            <a:r>
              <a:rPr lang="en-GB" b="1" dirty="0" err="1"/>
              <a:t>miliona</a:t>
            </a:r>
            <a:r>
              <a:rPr lang="en-GB" b="1" dirty="0"/>
              <a:t> </a:t>
            </a:r>
            <a:r>
              <a:rPr lang="en-GB" b="1" dirty="0" err="1"/>
              <a:t>potrošača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796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Zašto </a:t>
            </a:r>
            <a:r>
              <a:rPr lang="en-GB" sz="3600" dirty="0" err="1"/>
              <a:t>investirati</a:t>
            </a:r>
            <a:r>
              <a:rPr lang="en-GB" sz="3600" dirty="0"/>
              <a:t> u </a:t>
            </a:r>
            <a:r>
              <a:rPr lang="en-GB" sz="3600" dirty="0" err="1"/>
              <a:t>Žabljak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b="1" dirty="0" err="1"/>
              <a:t>Olakšice</a:t>
            </a:r>
            <a:r>
              <a:rPr lang="en-GB" b="1" dirty="0"/>
              <a:t>/</a:t>
            </a:r>
            <a:r>
              <a:rPr lang="en-GB" b="1" dirty="0" err="1"/>
              <a:t>podsticajne</a:t>
            </a:r>
            <a:r>
              <a:rPr lang="en-GB" b="1" dirty="0"/>
              <a:t> </a:t>
            </a:r>
            <a:r>
              <a:rPr lang="en-GB" b="1" dirty="0" err="1"/>
              <a:t>mjere</a:t>
            </a:r>
            <a:r>
              <a:rPr lang="en-GB" b="1" dirty="0"/>
              <a:t> </a:t>
            </a:r>
            <a:r>
              <a:rPr lang="en-GB" b="1" dirty="0" err="1"/>
              <a:t>koje</a:t>
            </a:r>
            <a:r>
              <a:rPr lang="en-GB" b="1" dirty="0"/>
              <a:t> se nude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nivoa</a:t>
            </a:r>
            <a:r>
              <a:rPr lang="en-GB" b="1" dirty="0"/>
              <a:t> </a:t>
            </a:r>
            <a:r>
              <a:rPr lang="en-GB" b="1" dirty="0" err="1"/>
              <a:t>države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postojeće</a:t>
            </a:r>
            <a:r>
              <a:rPr lang="en-GB" b="1" dirty="0"/>
              <a:t> </a:t>
            </a:r>
            <a:r>
              <a:rPr lang="en-GB" b="1" dirty="0" err="1"/>
              <a:t>privrednike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nove</a:t>
            </a:r>
            <a:r>
              <a:rPr lang="en-GB" b="1" dirty="0"/>
              <a:t> </a:t>
            </a:r>
            <a:r>
              <a:rPr lang="en-GB" b="1" dirty="0" err="1"/>
              <a:t>investitore</a:t>
            </a:r>
            <a:endParaRPr lang="en-GB" b="1" dirty="0"/>
          </a:p>
          <a:p>
            <a:pPr marL="0" indent="0" algn="just">
              <a:buNone/>
            </a:pPr>
            <a:endParaRPr lang="en-GB" b="1" dirty="0"/>
          </a:p>
          <a:p>
            <a:pPr algn="just" fontAlgn="base"/>
            <a:r>
              <a:rPr lang="en-US" sz="1600" b="1" dirty="0" err="1"/>
              <a:t>Linkovi</a:t>
            </a:r>
            <a:r>
              <a:rPr lang="en-US" sz="1600" b="1" dirty="0"/>
              <a:t> </a:t>
            </a:r>
            <a:r>
              <a:rPr lang="en-US" sz="1600" b="1" dirty="0" err="1"/>
              <a:t>na</a:t>
            </a:r>
            <a:r>
              <a:rPr lang="en-US" sz="1600" b="1" dirty="0"/>
              <a:t> </a:t>
            </a:r>
            <a:r>
              <a:rPr lang="en-US" sz="1600" b="1" dirty="0" err="1"/>
              <a:t>stranice</a:t>
            </a:r>
            <a:r>
              <a:rPr lang="en-US" sz="1600" b="1" dirty="0"/>
              <a:t> </a:t>
            </a:r>
            <a:r>
              <a:rPr lang="en-US" sz="1600" b="1" dirty="0" err="1"/>
              <a:t>državnih</a:t>
            </a:r>
            <a:r>
              <a:rPr lang="en-US" sz="1600" b="1" dirty="0"/>
              <a:t> </a:t>
            </a:r>
            <a:r>
              <a:rPr lang="en-US" sz="1600" b="1" dirty="0" err="1"/>
              <a:t>organa</a:t>
            </a:r>
            <a:r>
              <a:rPr lang="en-US" sz="1600" b="1" dirty="0"/>
              <a:t>:</a:t>
            </a:r>
          </a:p>
          <a:p>
            <a:pPr marL="0" indent="0" algn="just" fontAlgn="base">
              <a:buNone/>
            </a:pPr>
            <a:endParaRPr lang="en-US" sz="1600" b="1" dirty="0"/>
          </a:p>
          <a:p>
            <a:pPr algn="just" fontAlgn="base"/>
            <a:r>
              <a:rPr lang="en-US" sz="1400" b="1" i="1" dirty="0"/>
              <a:t>UREDBA O PODSTICANJU DIREKTNIH INVESTICIJA - </a:t>
            </a:r>
            <a:r>
              <a:rPr lang="en-US" sz="1400" u="sng" dirty="0">
                <a:hlinkClick r:id="rId2"/>
              </a:rPr>
              <a:t>http://www.mipa.co.me/files/documents/1513766929-Uredba%20o%20podsticanju%20direktnih%20investicija%2028122015.pdf</a:t>
            </a:r>
            <a:endParaRPr lang="en-US" sz="1400" u="sng" dirty="0"/>
          </a:p>
          <a:p>
            <a:r>
              <a:rPr lang="en-US" sz="1400" b="1" i="1" dirty="0"/>
              <a:t>PROGRAM PODSTICAJA RAZVOJA BIZNISA</a:t>
            </a:r>
            <a:r>
              <a:rPr lang="en-GB" sz="1400" dirty="0"/>
              <a:t> - </a:t>
            </a:r>
            <a:r>
              <a:rPr lang="en-US" sz="1400" u="sng" dirty="0">
                <a:hlinkClick r:id="rId3"/>
              </a:rPr>
              <a:t>https://www.bizniszona.me/program-podsticaja-razvoja-biznisa-biznis-zone/</a:t>
            </a:r>
            <a:endParaRPr lang="en-US" sz="1400" u="sng" dirty="0"/>
          </a:p>
          <a:p>
            <a:r>
              <a:rPr lang="en-US" sz="1400" b="1" i="1" dirty="0"/>
              <a:t>ZAKON O SLOBODNIM ZONAMA</a:t>
            </a:r>
            <a:r>
              <a:rPr lang="en-GB" sz="1400" dirty="0"/>
              <a:t> - </a:t>
            </a:r>
            <a:r>
              <a:rPr lang="en-US" sz="1400" dirty="0"/>
              <a:t>(„</a:t>
            </a:r>
            <a:r>
              <a:rPr lang="en-US" sz="1400" dirty="0" err="1"/>
              <a:t>Službeni</a:t>
            </a:r>
            <a:r>
              <a:rPr lang="en-US" sz="1400" dirty="0"/>
              <a:t> list RCG“ br. 42/04 od 22 </a:t>
            </a:r>
            <a:r>
              <a:rPr lang="en-US" sz="1400" dirty="0" err="1"/>
              <a:t>juna</a:t>
            </a:r>
            <a:r>
              <a:rPr lang="en-US" sz="1400" dirty="0"/>
              <a:t> 2004 </a:t>
            </a:r>
            <a:r>
              <a:rPr lang="en-US" sz="1400" dirty="0" err="1"/>
              <a:t>godine</a:t>
            </a:r>
            <a:r>
              <a:rPr lang="en-US" sz="1400" dirty="0"/>
              <a:t>, “ </a:t>
            </a:r>
            <a:r>
              <a:rPr lang="en-US" sz="1400" dirty="0" err="1"/>
              <a:t>Službeni</a:t>
            </a:r>
            <a:r>
              <a:rPr lang="en-US" sz="1400" dirty="0"/>
              <a:t> list CG” : 11/07 od 13 </a:t>
            </a:r>
            <a:r>
              <a:rPr lang="en-US" sz="1400" dirty="0" err="1"/>
              <a:t>decembra</a:t>
            </a:r>
            <a:r>
              <a:rPr lang="en-US" sz="1400" dirty="0"/>
              <a:t> 2007 </a:t>
            </a:r>
            <a:r>
              <a:rPr lang="en-US" sz="1400" dirty="0" err="1"/>
              <a:t>godine</a:t>
            </a:r>
            <a:r>
              <a:rPr lang="en-US" sz="1400" dirty="0"/>
              <a:t>, 76/08 od 12. </a:t>
            </a:r>
            <a:r>
              <a:rPr lang="en-US" sz="1400" dirty="0" err="1"/>
              <a:t>decembra</a:t>
            </a:r>
            <a:r>
              <a:rPr lang="en-US" sz="1400" dirty="0"/>
              <a:t> 2008 </a:t>
            </a:r>
            <a:r>
              <a:rPr lang="en-US" sz="1400" dirty="0" err="1"/>
              <a:t>godine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br. 40 od 30 </a:t>
            </a:r>
            <a:r>
              <a:rPr lang="en-US" sz="1400" dirty="0" err="1"/>
              <a:t>juna</a:t>
            </a:r>
            <a:r>
              <a:rPr lang="en-US" sz="1400" dirty="0"/>
              <a:t> 2016 </a:t>
            </a:r>
            <a:r>
              <a:rPr lang="en-US" sz="1400" dirty="0" err="1"/>
              <a:t>godine</a:t>
            </a:r>
            <a:r>
              <a:rPr lang="en-US" sz="1400" dirty="0"/>
              <a:t>)</a:t>
            </a:r>
          </a:p>
          <a:p>
            <a:r>
              <a:rPr lang="en-US" sz="1400" b="1" i="1" dirty="0"/>
              <a:t>UREDBA  O  SUBVENCIJAMA  ZA  ZAPOŠLJAVANJE  ODREĐENIH KATEGORIJA  NEZAPOSLENIH  LICA</a:t>
            </a:r>
            <a:r>
              <a:rPr lang="en-GB" sz="1400" dirty="0"/>
              <a:t> - </a:t>
            </a:r>
            <a:r>
              <a:rPr lang="en-US" sz="1400" u="sng" dirty="0">
                <a:hlinkClick r:id="rId4"/>
              </a:rPr>
              <a:t>http://www.podaci.net/_gCGO/propis/Uredba_o_subvencijama/U-szoknl04v1211-1340.html</a:t>
            </a:r>
            <a:endParaRPr lang="en-US" sz="1400" u="sng" dirty="0"/>
          </a:p>
          <a:p>
            <a:r>
              <a:rPr lang="en-US" sz="1400" b="1" i="1" dirty="0"/>
              <a:t>PROGRAM PODSTICAJA KLASTERA U CRNOJ GORI ZA PERIOD 2017-2020. GODINA</a:t>
            </a:r>
            <a:r>
              <a:rPr lang="en-GB" sz="1400" dirty="0"/>
              <a:t> - </a:t>
            </a:r>
            <a:r>
              <a:rPr lang="en-US" sz="1400" u="sng" dirty="0">
                <a:hlinkClick r:id="rId5"/>
              </a:rPr>
              <a:t>http://www.azzk.me/dp/doc/Rjesenja/2017/2017-02-17_MEK_klasteri%202017.pdf</a:t>
            </a:r>
            <a:endParaRPr lang="en-US" sz="1400" u="sng" dirty="0"/>
          </a:p>
          <a:p>
            <a:r>
              <a:rPr lang="en-US" sz="1400" b="1" i="1" dirty="0"/>
              <a:t>PROGRAM PODRŠKE ZA MODERNIZACIJU INDUSTRIJE </a:t>
            </a:r>
            <a:r>
              <a:rPr lang="en-GB" sz="1400" dirty="0"/>
              <a:t>- </a:t>
            </a:r>
            <a:r>
              <a:rPr lang="en-US" sz="1400" u="sng" dirty="0">
                <a:hlinkClick r:id="rId6"/>
              </a:rPr>
              <a:t>https://www.irfcg.me/me/2015-01-13-12-23-55/program-podrske-za-modernizaciju-industrije</a:t>
            </a:r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51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Zašto </a:t>
            </a:r>
            <a:r>
              <a:rPr lang="en-GB" sz="3600" dirty="0" err="1"/>
              <a:t>investirati</a:t>
            </a:r>
            <a:r>
              <a:rPr lang="en-GB" sz="3600" dirty="0"/>
              <a:t> u </a:t>
            </a:r>
            <a:r>
              <a:rPr lang="en-GB" sz="3600" dirty="0" err="1"/>
              <a:t>Žabljak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800" b="1" dirty="0" err="1"/>
              <a:t>Olakšice</a:t>
            </a:r>
            <a:r>
              <a:rPr lang="en-GB" sz="2800" b="1" dirty="0"/>
              <a:t> </a:t>
            </a:r>
            <a:r>
              <a:rPr lang="en-GB" sz="2800" b="1" dirty="0" err="1"/>
              <a:t>koje</a:t>
            </a:r>
            <a:r>
              <a:rPr lang="en-GB" sz="2800" b="1" dirty="0"/>
              <a:t> </a:t>
            </a:r>
            <a:r>
              <a:rPr lang="en-GB" sz="2800" b="1" dirty="0" err="1"/>
              <a:t>Opština</a:t>
            </a:r>
            <a:r>
              <a:rPr lang="en-GB" sz="2800" b="1" dirty="0"/>
              <a:t> </a:t>
            </a:r>
            <a:r>
              <a:rPr lang="en-GB" sz="2800" b="1" dirty="0" err="1"/>
              <a:t>Žabljak</a:t>
            </a:r>
            <a:r>
              <a:rPr lang="en-GB" sz="2800" b="1" dirty="0"/>
              <a:t> </a:t>
            </a:r>
            <a:r>
              <a:rPr lang="en-GB" sz="2800" b="1" dirty="0" err="1"/>
              <a:t>nudi</a:t>
            </a:r>
            <a:r>
              <a:rPr lang="en-GB" sz="2800" b="1" dirty="0"/>
              <a:t>:</a:t>
            </a:r>
          </a:p>
          <a:p>
            <a:pPr marL="0" indent="0" algn="just">
              <a:buNone/>
            </a:pPr>
            <a:endParaRPr lang="en-GB" sz="2800" b="1" dirty="0"/>
          </a:p>
          <a:p>
            <a:pPr algn="just"/>
            <a:r>
              <a:rPr lang="en-GB" b="1" dirty="0" err="1"/>
              <a:t>Opština</a:t>
            </a:r>
            <a:r>
              <a:rPr lang="en-GB" b="1" dirty="0"/>
              <a:t> </a:t>
            </a:r>
            <a:r>
              <a:rPr lang="en-GB" b="1" dirty="0" err="1"/>
              <a:t>Žabljak</a:t>
            </a:r>
            <a:r>
              <a:rPr lang="en-GB" b="1" dirty="0"/>
              <a:t> je </a:t>
            </a:r>
            <a:r>
              <a:rPr lang="en-GB" b="1" dirty="0" err="1"/>
              <a:t>odredila</a:t>
            </a:r>
            <a:r>
              <a:rPr lang="en-GB" b="1" dirty="0"/>
              <a:t> </a:t>
            </a:r>
            <a:r>
              <a:rPr lang="en-GB" b="1" dirty="0" err="1"/>
              <a:t>određene</a:t>
            </a:r>
            <a:r>
              <a:rPr lang="en-GB" b="1" dirty="0"/>
              <a:t> </a:t>
            </a:r>
            <a:r>
              <a:rPr lang="en-GB" b="1" dirty="0" err="1"/>
              <a:t>olakšice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investitore</a:t>
            </a:r>
            <a:r>
              <a:rPr lang="en-GB" b="1" dirty="0"/>
              <a:t> </a:t>
            </a:r>
            <a:r>
              <a:rPr lang="en-GB" b="1" dirty="0" err="1"/>
              <a:t>kroz</a:t>
            </a:r>
            <a:r>
              <a:rPr lang="en-GB" b="1" dirty="0"/>
              <a:t> </a:t>
            </a:r>
            <a:r>
              <a:rPr lang="en-GB" b="1" dirty="0" err="1"/>
              <a:t>Odluku</a:t>
            </a:r>
            <a:r>
              <a:rPr lang="en-GB" b="1" dirty="0"/>
              <a:t> o </a:t>
            </a:r>
            <a:r>
              <a:rPr lang="en-GB" b="1" dirty="0" err="1"/>
              <a:t>naknadi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komunalno</a:t>
            </a:r>
            <a:r>
              <a:rPr lang="en-GB" b="1" dirty="0"/>
              <a:t> </a:t>
            </a:r>
            <a:r>
              <a:rPr lang="en-GB" b="1" dirty="0" err="1"/>
              <a:t>opremanje</a:t>
            </a:r>
            <a:r>
              <a:rPr lang="en-GB" b="1" dirty="0"/>
              <a:t> </a:t>
            </a:r>
            <a:r>
              <a:rPr lang="en-GB" b="1" dirty="0" err="1"/>
              <a:t>zemljišta</a:t>
            </a:r>
            <a:r>
              <a:rPr lang="en-GB" b="1" dirty="0"/>
              <a:t> u </a:t>
            </a:r>
            <a:r>
              <a:rPr lang="en-GB" b="1" dirty="0" err="1"/>
              <a:t>smislu</a:t>
            </a:r>
            <a:r>
              <a:rPr lang="en-GB" b="1" dirty="0"/>
              <a:t>:</a:t>
            </a:r>
          </a:p>
          <a:p>
            <a:pPr algn="just"/>
            <a:r>
              <a:rPr lang="en-GB" b="1" dirty="0" err="1"/>
              <a:t>Mogućnost</a:t>
            </a:r>
            <a:r>
              <a:rPr lang="en-GB" b="1" dirty="0"/>
              <a:t> </a:t>
            </a:r>
            <a:r>
              <a:rPr lang="en-GB" b="1" dirty="0" err="1"/>
              <a:t>plaćanja</a:t>
            </a:r>
            <a:r>
              <a:rPr lang="en-GB" b="1" dirty="0"/>
              <a:t> </a:t>
            </a:r>
            <a:r>
              <a:rPr lang="en-GB" b="1" dirty="0" err="1"/>
              <a:t>ugovorene</a:t>
            </a:r>
            <a:r>
              <a:rPr lang="en-GB" b="1" dirty="0"/>
              <a:t> </a:t>
            </a:r>
            <a:r>
              <a:rPr lang="en-GB" b="1" dirty="0" err="1"/>
              <a:t>naknade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komunalno</a:t>
            </a:r>
            <a:r>
              <a:rPr lang="en-GB" b="1" dirty="0"/>
              <a:t> </a:t>
            </a:r>
            <a:r>
              <a:rPr lang="en-GB" b="1" dirty="0" err="1"/>
              <a:t>opremanje</a:t>
            </a:r>
            <a:r>
              <a:rPr lang="en-GB" b="1" dirty="0"/>
              <a:t> </a:t>
            </a:r>
            <a:r>
              <a:rPr lang="en-GB" b="1" dirty="0" err="1"/>
              <a:t>zemljišta</a:t>
            </a:r>
            <a:r>
              <a:rPr lang="en-GB" b="1" dirty="0"/>
              <a:t> u </a:t>
            </a:r>
            <a:r>
              <a:rPr lang="en-GB" b="1" dirty="0" err="1"/>
              <a:t>ratama</a:t>
            </a:r>
            <a:r>
              <a:rPr lang="en-GB" b="1" dirty="0"/>
              <a:t> (25% od </a:t>
            </a:r>
            <a:r>
              <a:rPr lang="en-GB" b="1" dirty="0" err="1"/>
              <a:t>ugovorene</a:t>
            </a:r>
            <a:r>
              <a:rPr lang="en-GB" b="1" dirty="0"/>
              <a:t> </a:t>
            </a:r>
            <a:r>
              <a:rPr lang="en-GB" b="1" dirty="0" err="1"/>
              <a:t>sume</a:t>
            </a:r>
            <a:r>
              <a:rPr lang="en-GB" b="1" dirty="0"/>
              <a:t> se </a:t>
            </a:r>
            <a:r>
              <a:rPr lang="en-GB" b="1" dirty="0" err="1"/>
              <a:t>plaća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potpisivanja</a:t>
            </a:r>
            <a:r>
              <a:rPr lang="en-GB" b="1" dirty="0"/>
              <a:t> </a:t>
            </a:r>
            <a:r>
              <a:rPr lang="en-GB" b="1" dirty="0" err="1"/>
              <a:t>ugovora</a:t>
            </a:r>
            <a:r>
              <a:rPr lang="en-GB" b="1" dirty="0"/>
              <a:t> o </a:t>
            </a:r>
            <a:r>
              <a:rPr lang="en-GB" b="1" dirty="0" err="1"/>
              <a:t>komunalnom</a:t>
            </a:r>
            <a:r>
              <a:rPr lang="en-GB" b="1" dirty="0"/>
              <a:t> </a:t>
            </a:r>
            <a:r>
              <a:rPr lang="en-GB" b="1" dirty="0" err="1"/>
              <a:t>opremanju</a:t>
            </a:r>
            <a:r>
              <a:rPr lang="en-GB" b="1" dirty="0"/>
              <a:t> </a:t>
            </a:r>
            <a:r>
              <a:rPr lang="en-GB" b="1" dirty="0" err="1"/>
              <a:t>zemljišta</a:t>
            </a:r>
            <a:r>
              <a:rPr lang="en-GB" b="1" dirty="0"/>
              <a:t>, a </a:t>
            </a:r>
            <a:r>
              <a:rPr lang="en-GB" b="1" dirty="0" err="1"/>
              <a:t>ostatak</a:t>
            </a:r>
            <a:r>
              <a:rPr lang="en-GB" b="1" dirty="0"/>
              <a:t> u </a:t>
            </a:r>
            <a:r>
              <a:rPr lang="en-GB" b="1" dirty="0" err="1"/>
              <a:t>naredne</a:t>
            </a:r>
            <a:r>
              <a:rPr lang="en-GB" b="1" dirty="0"/>
              <a:t> 3 </a:t>
            </a:r>
            <a:r>
              <a:rPr lang="en-GB" b="1" dirty="0" err="1"/>
              <a:t>godine</a:t>
            </a:r>
            <a:r>
              <a:rPr lang="en-GB" b="1" dirty="0"/>
              <a:t>);</a:t>
            </a:r>
          </a:p>
          <a:p>
            <a:pPr algn="just"/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plaćanje</a:t>
            </a:r>
            <a:r>
              <a:rPr lang="en-GB" b="1" dirty="0"/>
              <a:t> </a:t>
            </a:r>
            <a:r>
              <a:rPr lang="en-GB" b="1" dirty="0" err="1"/>
              <a:t>naknade</a:t>
            </a:r>
            <a:r>
              <a:rPr lang="en-GB" b="1" dirty="0"/>
              <a:t> </a:t>
            </a:r>
            <a:r>
              <a:rPr lang="en-GB" b="1" dirty="0" err="1"/>
              <a:t>vrši</a:t>
            </a:r>
            <a:r>
              <a:rPr lang="en-GB" b="1" dirty="0"/>
              <a:t> </a:t>
            </a:r>
            <a:r>
              <a:rPr lang="en-GB" b="1" dirty="0" err="1"/>
              <a:t>odjednom</a:t>
            </a:r>
            <a:r>
              <a:rPr lang="en-GB" b="1" dirty="0"/>
              <a:t>, </a:t>
            </a:r>
            <a:r>
              <a:rPr lang="en-GB" b="1" dirty="0" err="1"/>
              <a:t>ista</a:t>
            </a:r>
            <a:r>
              <a:rPr lang="en-GB" b="1" dirty="0"/>
              <a:t> se </a:t>
            </a:r>
            <a:r>
              <a:rPr lang="en-GB" b="1" dirty="0" err="1"/>
              <a:t>umanjuje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15 %;</a:t>
            </a:r>
          </a:p>
          <a:p>
            <a:pPr algn="just"/>
            <a:r>
              <a:rPr lang="en-GB" b="1" dirty="0"/>
              <a:t> </a:t>
            </a:r>
            <a:r>
              <a:rPr lang="en-GB" b="1" dirty="0" err="1"/>
              <a:t>Postoji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mogućnost</a:t>
            </a:r>
            <a:r>
              <a:rPr lang="en-GB" b="1" dirty="0"/>
              <a:t> da </a:t>
            </a:r>
            <a:r>
              <a:rPr lang="en-GB" b="1" dirty="0" err="1"/>
              <a:t>investitor</a:t>
            </a:r>
            <a:r>
              <a:rPr lang="en-GB" b="1" dirty="0"/>
              <a:t> </a:t>
            </a:r>
            <a:r>
              <a:rPr lang="en-GB" b="1" dirty="0" err="1"/>
              <a:t>samostalno</a:t>
            </a:r>
            <a:r>
              <a:rPr lang="en-GB" b="1" dirty="0"/>
              <a:t> </a:t>
            </a:r>
            <a:r>
              <a:rPr lang="en-GB" b="1" dirty="0" err="1"/>
              <a:t>izvrši</a:t>
            </a:r>
            <a:r>
              <a:rPr lang="en-GB" b="1" dirty="0"/>
              <a:t> </a:t>
            </a:r>
            <a:r>
              <a:rPr lang="en-GB" b="1" dirty="0" err="1"/>
              <a:t>komunalno</a:t>
            </a:r>
            <a:r>
              <a:rPr lang="en-GB" b="1" dirty="0"/>
              <a:t> </a:t>
            </a:r>
            <a:r>
              <a:rPr lang="en-GB" b="1" dirty="0" err="1"/>
              <a:t>opremanje</a:t>
            </a:r>
            <a:r>
              <a:rPr lang="en-GB" b="1" dirty="0"/>
              <a:t> </a:t>
            </a:r>
            <a:r>
              <a:rPr lang="en-GB" b="1" dirty="0" err="1"/>
              <a:t>zemljišta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926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41</TotalTime>
  <Words>1829</Words>
  <Application>Microsoft Office PowerPoint</Application>
  <PresentationFormat>Widescreen</PresentationFormat>
  <Paragraphs>128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Rockwell</vt:lpstr>
      <vt:lpstr>Rockwell Condensed</vt:lpstr>
      <vt:lpstr>Wingdings</vt:lpstr>
      <vt:lpstr>Wood Type</vt:lpstr>
      <vt:lpstr>prezentacija industijskih potencijala žabljaka</vt:lpstr>
      <vt:lpstr>Opšte informacije</vt:lpstr>
      <vt:lpstr>Prirodni resursi</vt:lpstr>
      <vt:lpstr>Prirodni resursi</vt:lpstr>
      <vt:lpstr>Prirodni resursi</vt:lpstr>
      <vt:lpstr>Zašto investirati u Žabljak?</vt:lpstr>
      <vt:lpstr>Zašto investirati u Žabljak?</vt:lpstr>
      <vt:lpstr>Zašto investirati u Žabljak?</vt:lpstr>
      <vt:lpstr>Zašto investirati u Žabljak?</vt:lpstr>
      <vt:lpstr>Zašto investirati u Žabljak?</vt:lpstr>
      <vt:lpstr>Zašto investirati u Žabljak?</vt:lpstr>
      <vt:lpstr>Poslovne zone/industrijske lokacije 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Saobraćajna komunikacija</vt:lpstr>
      <vt:lpstr>Saobraćajna komunikacija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Sažeta prezentacija investicionih potencijala žabljaka(industrija)</dc:title>
  <dc:creator>Windows User</dc:creator>
  <cp:lastModifiedBy>Windows User</cp:lastModifiedBy>
  <cp:revision>5</cp:revision>
  <dcterms:created xsi:type="dcterms:W3CDTF">2019-11-28T11:21:10Z</dcterms:created>
  <dcterms:modified xsi:type="dcterms:W3CDTF">2019-11-28T12:38:02Z</dcterms:modified>
</cp:coreProperties>
</file>